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  <p:sldMasterId id="2147483786" r:id="rId2"/>
  </p:sldMasterIdLst>
  <p:notesMasterIdLst>
    <p:notesMasterId r:id="rId46"/>
  </p:notesMasterIdLst>
  <p:sldIdLst>
    <p:sldId id="342" r:id="rId3"/>
    <p:sldId id="393" r:id="rId4"/>
    <p:sldId id="801" r:id="rId5"/>
    <p:sldId id="776" r:id="rId6"/>
    <p:sldId id="781" r:id="rId7"/>
    <p:sldId id="558" r:id="rId8"/>
    <p:sldId id="721" r:id="rId9"/>
    <p:sldId id="724" r:id="rId10"/>
    <p:sldId id="726" r:id="rId11"/>
    <p:sldId id="723" r:id="rId12"/>
    <p:sldId id="770" r:id="rId13"/>
    <p:sldId id="728" r:id="rId14"/>
    <p:sldId id="733" r:id="rId15"/>
    <p:sldId id="734" r:id="rId16"/>
    <p:sldId id="738" r:id="rId17"/>
    <p:sldId id="736" r:id="rId18"/>
    <p:sldId id="737" r:id="rId19"/>
    <p:sldId id="739" r:id="rId20"/>
    <p:sldId id="740" r:id="rId21"/>
    <p:sldId id="741" r:id="rId22"/>
    <p:sldId id="802" r:id="rId23"/>
    <p:sldId id="803" r:id="rId24"/>
    <p:sldId id="804" r:id="rId25"/>
    <p:sldId id="805" r:id="rId26"/>
    <p:sldId id="806" r:id="rId27"/>
    <p:sldId id="807" r:id="rId28"/>
    <p:sldId id="808" r:id="rId29"/>
    <p:sldId id="746" r:id="rId30"/>
    <p:sldId id="810" r:id="rId31"/>
    <p:sldId id="748" r:id="rId32"/>
    <p:sldId id="753" r:id="rId33"/>
    <p:sldId id="767" r:id="rId34"/>
    <p:sldId id="754" r:id="rId35"/>
    <p:sldId id="755" r:id="rId36"/>
    <p:sldId id="759" r:id="rId37"/>
    <p:sldId id="756" r:id="rId38"/>
    <p:sldId id="780" r:id="rId39"/>
    <p:sldId id="760" r:id="rId40"/>
    <p:sldId id="764" r:id="rId41"/>
    <p:sldId id="765" r:id="rId42"/>
    <p:sldId id="766" r:id="rId43"/>
    <p:sldId id="768" r:id="rId44"/>
    <p:sldId id="769" r:id="rId4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745" autoAdjust="0"/>
    <p:restoredTop sz="94681" autoAdjust="0"/>
  </p:normalViewPr>
  <p:slideViewPr>
    <p:cSldViewPr>
      <p:cViewPr varScale="1">
        <p:scale>
          <a:sx n="108" d="100"/>
          <a:sy n="108" d="100"/>
        </p:scale>
        <p:origin x="444" y="96"/>
      </p:cViewPr>
      <p:guideLst>
        <p:guide orient="horz" pos="2160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Users\xp\Dropbox%20(SPSU)\incites\forum2014\SPSU_Russia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t009313\Dropbox%20(&#1051;&#1080;&#1095;&#1085;&#1099;&#1081;)\&#1056;&#1072;&#1079;&#1091;&#1084;&#1086;&#1074;&#1086;&#1081;\&#1050;&#1086;&#1087;&#1080;&#1103;%20&#1057;&#1055;&#1073;&#1043;&#1059;_&#1101;&#1083;&#1088;&#1077;&#1089;_2001-2017_&#1082;&#1086;&#1083;-&#1074;&#1086;%20FTD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6736657917761"/>
          <c:y val="5.0925925925925923E-2"/>
          <c:w val="0.86287707786526679"/>
          <c:h val="0.7006784047827354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Лист1!$H$2</c:f>
              <c:strCache>
                <c:ptCount val="1"/>
                <c:pt idx="0">
                  <c:v>WoS CC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Лист1!$A$3:$A$24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Лист1!$H$3:$H$24</c:f>
              <c:numCache>
                <c:formatCode>General</c:formatCode>
                <c:ptCount val="22"/>
                <c:pt idx="0">
                  <c:v>2.4296014510747782E-2</c:v>
                </c:pt>
                <c:pt idx="1">
                  <c:v>2.2425739410276365E-2</c:v>
                </c:pt>
                <c:pt idx="2">
                  <c:v>2.2840000756146967E-2</c:v>
                </c:pt>
                <c:pt idx="3">
                  <c:v>2.0823071627114664E-2</c:v>
                </c:pt>
                <c:pt idx="4">
                  <c:v>2.0055337635057926E-2</c:v>
                </c:pt>
                <c:pt idx="5">
                  <c:v>1.8635139894723131E-2</c:v>
                </c:pt>
                <c:pt idx="6">
                  <c:v>1.7429829074486938E-2</c:v>
                </c:pt>
                <c:pt idx="7">
                  <c:v>1.7014070665964425E-2</c:v>
                </c:pt>
                <c:pt idx="8">
                  <c:v>1.7117027667042314E-2</c:v>
                </c:pt>
                <c:pt idx="9">
                  <c:v>1.6380543166665578E-2</c:v>
                </c:pt>
                <c:pt idx="10">
                  <c:v>1.6014184267023873E-2</c:v>
                </c:pt>
                <c:pt idx="11">
                  <c:v>1.5763847022328425E-2</c:v>
                </c:pt>
                <c:pt idx="12">
                  <c:v>1.5180572021432876E-2</c:v>
                </c:pt>
                <c:pt idx="13">
                  <c:v>1.5413972617966912E-2</c:v>
                </c:pt>
                <c:pt idx="14">
                  <c:v>1.701708925115623E-2</c:v>
                </c:pt>
                <c:pt idx="15">
                  <c:v>1.9253319027492541E-2</c:v>
                </c:pt>
                <c:pt idx="16">
                  <c:v>2.1485935602173871E-2</c:v>
                </c:pt>
                <c:pt idx="17">
                  <c:v>2.5805623234714237E-2</c:v>
                </c:pt>
                <c:pt idx="18">
                  <c:v>2.8012778114480909E-2</c:v>
                </c:pt>
                <c:pt idx="19">
                  <c:v>2.7899800383980607E-2</c:v>
                </c:pt>
                <c:pt idx="20">
                  <c:v>2.6699690709665994E-2</c:v>
                </c:pt>
                <c:pt idx="21">
                  <c:v>2.6758095712466921E-2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D32-8F41-A01A-3817673029F9}"/>
            </c:ext>
          </c:extLst>
        </c:ser>
        <c:ser>
          <c:idx val="1"/>
          <c:order val="1"/>
          <c:tx>
            <c:strRef>
              <c:f>Лист1!$I$2</c:f>
              <c:strCache>
                <c:ptCount val="1"/>
                <c:pt idx="0">
                  <c:v>Journals only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Лист1!$A$3:$A$24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Лист1!$I$3:$I$24</c:f>
              <c:numCache>
                <c:formatCode>General</c:formatCode>
                <c:ptCount val="22"/>
                <c:pt idx="0">
                  <c:v>2.4117766514291872E-2</c:v>
                </c:pt>
                <c:pt idx="1">
                  <c:v>2.2569731082450337E-2</c:v>
                </c:pt>
                <c:pt idx="2">
                  <c:v>2.2505065559288665E-2</c:v>
                </c:pt>
                <c:pt idx="3">
                  <c:v>2.1134724424630422E-2</c:v>
                </c:pt>
                <c:pt idx="4">
                  <c:v>2.0121006836864231E-2</c:v>
                </c:pt>
                <c:pt idx="5">
                  <c:v>1.8614195486924476E-2</c:v>
                </c:pt>
                <c:pt idx="6">
                  <c:v>1.872621077790964E-2</c:v>
                </c:pt>
                <c:pt idx="7">
                  <c:v>1.9350121295288968E-2</c:v>
                </c:pt>
                <c:pt idx="8">
                  <c:v>1.8682298155871333E-2</c:v>
                </c:pt>
                <c:pt idx="9">
                  <c:v>1.763739378400854E-2</c:v>
                </c:pt>
                <c:pt idx="10">
                  <c:v>1.8018366176483766E-2</c:v>
                </c:pt>
                <c:pt idx="11">
                  <c:v>1.6985092494696177E-2</c:v>
                </c:pt>
                <c:pt idx="12">
                  <c:v>1.736297032518927E-2</c:v>
                </c:pt>
                <c:pt idx="13">
                  <c:v>1.707267690259235E-2</c:v>
                </c:pt>
                <c:pt idx="14">
                  <c:v>1.8888847535040228E-2</c:v>
                </c:pt>
                <c:pt idx="15">
                  <c:v>1.9301387498742495E-2</c:v>
                </c:pt>
                <c:pt idx="16">
                  <c:v>2.7131219506773802E-2</c:v>
                </c:pt>
                <c:pt idx="17">
                  <c:v>2.3253926583873936E-2</c:v>
                </c:pt>
                <c:pt idx="18">
                  <c:v>2.4704133013911556E-2</c:v>
                </c:pt>
                <c:pt idx="19">
                  <c:v>2.4379582083346105E-2</c:v>
                </c:pt>
                <c:pt idx="20">
                  <c:v>2.379872160815746E-2</c:v>
                </c:pt>
                <c:pt idx="21">
                  <c:v>2.3502637483613021E-2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D32-8F41-A01A-3817673029F9}"/>
            </c:ext>
          </c:extLst>
        </c:ser>
        <c:ser>
          <c:idx val="2"/>
          <c:order val="2"/>
          <c:tx>
            <c:strRef>
              <c:f>Лист1!$J$2</c:f>
              <c:strCache>
                <c:ptCount val="1"/>
                <c:pt idx="0">
                  <c:v>Articles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Лист1!$A$3:$A$24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Лист1!$J$3:$J$24</c:f>
              <c:numCache>
                <c:formatCode>General</c:formatCode>
                <c:ptCount val="22"/>
                <c:pt idx="0">
                  <c:v>3.388480845508799E-2</c:v>
                </c:pt>
                <c:pt idx="1">
                  <c:v>3.1602575758525771E-2</c:v>
                </c:pt>
                <c:pt idx="2">
                  <c:v>3.1479810165828619E-2</c:v>
                </c:pt>
                <c:pt idx="3">
                  <c:v>2.9245071265571809E-2</c:v>
                </c:pt>
                <c:pt idx="4">
                  <c:v>2.7726992329286392E-2</c:v>
                </c:pt>
                <c:pt idx="5">
                  <c:v>2.5623690646100941E-2</c:v>
                </c:pt>
                <c:pt idx="6">
                  <c:v>2.3642865800720756E-2</c:v>
                </c:pt>
                <c:pt idx="7">
                  <c:v>2.3643504047447302E-2</c:v>
                </c:pt>
                <c:pt idx="8">
                  <c:v>2.3505020150488037E-2</c:v>
                </c:pt>
                <c:pt idx="9">
                  <c:v>2.295394913202765E-2</c:v>
                </c:pt>
                <c:pt idx="10">
                  <c:v>2.1715042325139749E-2</c:v>
                </c:pt>
                <c:pt idx="11">
                  <c:v>2.1198616483826906E-2</c:v>
                </c:pt>
                <c:pt idx="12">
                  <c:v>1.9970729579308063E-2</c:v>
                </c:pt>
                <c:pt idx="13">
                  <c:v>1.9765746718230257E-2</c:v>
                </c:pt>
                <c:pt idx="14">
                  <c:v>1.9940525423378343E-2</c:v>
                </c:pt>
                <c:pt idx="15">
                  <c:v>2.1988283012621328E-2</c:v>
                </c:pt>
                <c:pt idx="16">
                  <c:v>2.2312222882396683E-2</c:v>
                </c:pt>
                <c:pt idx="17">
                  <c:v>2.7961368148892156E-2</c:v>
                </c:pt>
                <c:pt idx="18">
                  <c:v>2.9471406597666016E-2</c:v>
                </c:pt>
                <c:pt idx="19">
                  <c:v>2.8487946440384937E-2</c:v>
                </c:pt>
                <c:pt idx="20">
                  <c:v>2.7848762357696896E-2</c:v>
                </c:pt>
                <c:pt idx="21">
                  <c:v>2.6590132239864034E-2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D32-8F41-A01A-381767302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2740224"/>
        <c:axId val="472739832"/>
      </c:lineChart>
      <c:catAx>
        <c:axId val="47274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2739832"/>
        <c:crosses val="autoZero"/>
        <c:auto val="1"/>
        <c:lblAlgn val="ctr"/>
        <c:lblOffset val="100"/>
        <c:noMultiLvlLbl val="0"/>
      </c:catAx>
      <c:valAx>
        <c:axId val="472739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274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Web of Science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358</c:v>
                </c:pt>
                <c:pt idx="1">
                  <c:v>425</c:v>
                </c:pt>
                <c:pt idx="2">
                  <c:v>766</c:v>
                </c:pt>
                <c:pt idx="3">
                  <c:v>989</c:v>
                </c:pt>
                <c:pt idx="4">
                  <c:v>1452</c:v>
                </c:pt>
                <c:pt idx="5">
                  <c:v>1736</c:v>
                </c:pt>
                <c:pt idx="6">
                  <c:v>1983</c:v>
                </c:pt>
                <c:pt idx="7">
                  <c:v>2044</c:v>
                </c:pt>
                <c:pt idx="8">
                  <c:v>3451</c:v>
                </c:pt>
                <c:pt idx="9">
                  <c:v>4118</c:v>
                </c:pt>
                <c:pt idx="10">
                  <c:v>4412</c:v>
                </c:pt>
                <c:pt idx="11">
                  <c:v>3966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Scopus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491</c:v>
                </c:pt>
                <c:pt idx="1">
                  <c:v>576</c:v>
                </c:pt>
                <c:pt idx="2">
                  <c:v>854</c:v>
                </c:pt>
                <c:pt idx="3">
                  <c:v>1856</c:v>
                </c:pt>
                <c:pt idx="4">
                  <c:v>2449</c:v>
                </c:pt>
                <c:pt idx="5">
                  <c:v>2580</c:v>
                </c:pt>
                <c:pt idx="6">
                  <c:v>3563</c:v>
                </c:pt>
                <c:pt idx="7">
                  <c:v>3671</c:v>
                </c:pt>
                <c:pt idx="8">
                  <c:v>4273</c:v>
                </c:pt>
                <c:pt idx="9">
                  <c:v>5126</c:v>
                </c:pt>
                <c:pt idx="10">
                  <c:v>5684</c:v>
                </c:pt>
                <c:pt idx="11">
                  <c:v>5779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7091424"/>
        <c:axId val="385242288"/>
      </c:lineChart>
      <c:catAx>
        <c:axId val="47709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242288"/>
        <c:crosses val="autoZero"/>
        <c:auto val="1"/>
        <c:lblAlgn val="ctr"/>
        <c:lblOffset val="100"/>
        <c:noMultiLvlLbl val="0"/>
      </c:catAx>
      <c:valAx>
        <c:axId val="38524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709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364116108311198"/>
          <c:y val="4.0607186056009423E-2"/>
          <c:w val="0.78653923774234102"/>
          <c:h val="0.6015002658429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Web of Science</c:v>
                </c:pt>
              </c:strCache>
            </c:strRef>
          </c:tx>
          <c:spPr>
            <a:solidFill>
              <a:srgbClr val="90C226">
                <a:lumMod val="60000"/>
                <a:lumOff val="40000"/>
              </a:srgbClr>
            </a:solidFill>
          </c:spPr>
          <c:invertIfNegative val="0"/>
          <c:cat>
            <c:strRef>
              <c:f>Лист1!$A$2:$A$115</c:f>
              <c:strCache>
                <c:ptCount val="21"/>
                <c:pt idx="0">
                  <c:v>PHYSICS</c:v>
                </c:pt>
                <c:pt idx="1">
                  <c:v>CHEMISTRY</c:v>
                </c:pt>
                <c:pt idx="2">
                  <c:v>MATHEMATICS</c:v>
                </c:pt>
                <c:pt idx="3">
                  <c:v>ASTRONOMY ASTROPHYSICS</c:v>
                </c:pt>
                <c:pt idx="4">
                  <c:v>GEOLOGY</c:v>
                </c:pt>
                <c:pt idx="5">
                  <c:v>COMPUTER SCIENCE</c:v>
                </c:pt>
                <c:pt idx="6">
                  <c:v>ENVIRONMENTAL SCIENCES ECOLOGY</c:v>
                </c:pt>
                <c:pt idx="7">
                  <c:v>MECHANICS</c:v>
                </c:pt>
                <c:pt idx="8">
                  <c:v>BUSINESS ECONOMICS</c:v>
                </c:pt>
                <c:pt idx="9">
                  <c:v>PSYCHOLOGY</c:v>
                </c:pt>
                <c:pt idx="10">
                  <c:v>AGRICULTURE</c:v>
                </c:pt>
                <c:pt idx="11">
                  <c:v>HISTORY</c:v>
                </c:pt>
                <c:pt idx="12">
                  <c:v>BIOTECHNOLOGY APPLIED MICROBIOLOGY</c:v>
                </c:pt>
                <c:pt idx="13">
                  <c:v>GOVERNMENT LAW</c:v>
                </c:pt>
                <c:pt idx="14">
                  <c:v>SOCIOLOGY</c:v>
                </c:pt>
                <c:pt idx="15">
                  <c:v>PHYSICAL GEOGRAPHY</c:v>
                </c:pt>
                <c:pt idx="16">
                  <c:v>EDUCATION EDUCATIONAL RESEARCH</c:v>
                </c:pt>
                <c:pt idx="17">
                  <c:v>PHILOSOPHY</c:v>
                </c:pt>
                <c:pt idx="18">
                  <c:v>LINGUISTICS</c:v>
                </c:pt>
                <c:pt idx="19">
                  <c:v>LITERATURE</c:v>
                </c:pt>
                <c:pt idx="20">
                  <c:v>CULTURAL STUDIES</c:v>
                </c:pt>
              </c:strCache>
            </c:strRef>
          </c:cat>
          <c:val>
            <c:numRef>
              <c:f>Лист1!$B$2:$B$115</c:f>
              <c:numCache>
                <c:formatCode>General</c:formatCode>
                <c:ptCount val="21"/>
                <c:pt idx="0">
                  <c:v>1579</c:v>
                </c:pt>
                <c:pt idx="1">
                  <c:v>1213</c:v>
                </c:pt>
                <c:pt idx="2">
                  <c:v>525</c:v>
                </c:pt>
                <c:pt idx="3">
                  <c:v>435</c:v>
                </c:pt>
                <c:pt idx="4">
                  <c:v>184</c:v>
                </c:pt>
                <c:pt idx="5">
                  <c:v>129</c:v>
                </c:pt>
                <c:pt idx="6">
                  <c:v>100</c:v>
                </c:pt>
                <c:pt idx="7">
                  <c:v>87</c:v>
                </c:pt>
                <c:pt idx="8">
                  <c:v>68</c:v>
                </c:pt>
                <c:pt idx="9">
                  <c:v>48</c:v>
                </c:pt>
                <c:pt idx="10">
                  <c:v>36</c:v>
                </c:pt>
                <c:pt idx="11">
                  <c:v>34</c:v>
                </c:pt>
                <c:pt idx="12">
                  <c:v>30</c:v>
                </c:pt>
                <c:pt idx="13">
                  <c:v>20</c:v>
                </c:pt>
                <c:pt idx="14">
                  <c:v>19</c:v>
                </c:pt>
                <c:pt idx="15">
                  <c:v>13</c:v>
                </c:pt>
                <c:pt idx="16">
                  <c:v>9</c:v>
                </c:pt>
                <c:pt idx="17">
                  <c:v>7</c:v>
                </c:pt>
                <c:pt idx="18">
                  <c:v>5</c:v>
                </c:pt>
                <c:pt idx="19">
                  <c:v>4</c:v>
                </c:pt>
                <c:pt idx="2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6D-C244-B71A-F8C485010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386655672"/>
        <c:axId val="386655280"/>
      </c:barChart>
      <c:barChart>
        <c:barDir val="col"/>
        <c:grouping val="clustere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РИНЦ</c:v>
                </c:pt>
              </c:strCache>
            </c:strRef>
          </c:tx>
          <c:invertIfNegative val="0"/>
          <c:cat>
            <c:strRef>
              <c:f>Лист1!$A$2:$A$115</c:f>
              <c:strCache>
                <c:ptCount val="21"/>
                <c:pt idx="0">
                  <c:v>PHYSICS</c:v>
                </c:pt>
                <c:pt idx="1">
                  <c:v>CHEMISTRY</c:v>
                </c:pt>
                <c:pt idx="2">
                  <c:v>MATHEMATICS</c:v>
                </c:pt>
                <c:pt idx="3">
                  <c:v>ASTRONOMY ASTROPHYSICS</c:v>
                </c:pt>
                <c:pt idx="4">
                  <c:v>GEOLOGY</c:v>
                </c:pt>
                <c:pt idx="5">
                  <c:v>COMPUTER SCIENCE</c:v>
                </c:pt>
                <c:pt idx="6">
                  <c:v>ENVIRONMENTAL SCIENCES ECOLOGY</c:v>
                </c:pt>
                <c:pt idx="7">
                  <c:v>MECHANICS</c:v>
                </c:pt>
                <c:pt idx="8">
                  <c:v>BUSINESS ECONOMICS</c:v>
                </c:pt>
                <c:pt idx="9">
                  <c:v>PSYCHOLOGY</c:v>
                </c:pt>
                <c:pt idx="10">
                  <c:v>AGRICULTURE</c:v>
                </c:pt>
                <c:pt idx="11">
                  <c:v>HISTORY</c:v>
                </c:pt>
                <c:pt idx="12">
                  <c:v>BIOTECHNOLOGY APPLIED MICROBIOLOGY</c:v>
                </c:pt>
                <c:pt idx="13">
                  <c:v>GOVERNMENT LAW</c:v>
                </c:pt>
                <c:pt idx="14">
                  <c:v>SOCIOLOGY</c:v>
                </c:pt>
                <c:pt idx="15">
                  <c:v>PHYSICAL GEOGRAPHY</c:v>
                </c:pt>
                <c:pt idx="16">
                  <c:v>EDUCATION EDUCATIONAL RESEARCH</c:v>
                </c:pt>
                <c:pt idx="17">
                  <c:v>PHILOSOPHY</c:v>
                </c:pt>
                <c:pt idx="18">
                  <c:v>LINGUISTICS</c:v>
                </c:pt>
                <c:pt idx="19">
                  <c:v>LITERATURE</c:v>
                </c:pt>
                <c:pt idx="20">
                  <c:v>CULTURAL STUDIES</c:v>
                </c:pt>
              </c:strCache>
            </c:strRef>
          </c:cat>
          <c:val>
            <c:numRef>
              <c:f>Лист1!$D$2:$D$115</c:f>
              <c:numCache>
                <c:formatCode>General</c:formatCode>
                <c:ptCount val="21"/>
                <c:pt idx="0">
                  <c:v>6428</c:v>
                </c:pt>
                <c:pt idx="1">
                  <c:v>6298</c:v>
                </c:pt>
                <c:pt idx="2">
                  <c:v>2873</c:v>
                </c:pt>
                <c:pt idx="3">
                  <c:v>893</c:v>
                </c:pt>
                <c:pt idx="4">
                  <c:v>1194</c:v>
                </c:pt>
                <c:pt idx="5">
                  <c:v>735</c:v>
                </c:pt>
                <c:pt idx="6">
                  <c:v>202</c:v>
                </c:pt>
                <c:pt idx="7">
                  <c:v>374</c:v>
                </c:pt>
                <c:pt idx="8">
                  <c:v>2684</c:v>
                </c:pt>
                <c:pt idx="9">
                  <c:v>931</c:v>
                </c:pt>
                <c:pt idx="10">
                  <c:v>347</c:v>
                </c:pt>
                <c:pt idx="11">
                  <c:v>2767</c:v>
                </c:pt>
                <c:pt idx="12">
                  <c:v>21</c:v>
                </c:pt>
                <c:pt idx="13">
                  <c:v>1458</c:v>
                </c:pt>
                <c:pt idx="14">
                  <c:v>995</c:v>
                </c:pt>
                <c:pt idx="15">
                  <c:v>196</c:v>
                </c:pt>
                <c:pt idx="16">
                  <c:v>682</c:v>
                </c:pt>
                <c:pt idx="17">
                  <c:v>883</c:v>
                </c:pt>
                <c:pt idx="18">
                  <c:v>1099</c:v>
                </c:pt>
                <c:pt idx="19">
                  <c:v>654</c:v>
                </c:pt>
                <c:pt idx="20">
                  <c:v>440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6D-C244-B71A-F8C485010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2741008"/>
        <c:axId val="472740616"/>
      </c:barChart>
      <c:catAx>
        <c:axId val="386655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386655280"/>
        <c:crosses val="autoZero"/>
        <c:auto val="1"/>
        <c:lblAlgn val="ctr"/>
        <c:lblOffset val="100"/>
        <c:noMultiLvlLbl val="0"/>
      </c:catAx>
      <c:valAx>
        <c:axId val="3866552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Documents</a:t>
                </a:r>
                <a:r>
                  <a:rPr lang="en-US" sz="1400" baseline="0"/>
                  <a:t> in WoS CC</a:t>
                </a:r>
                <a:endParaRPr lang="ru-RU" sz="14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86655672"/>
        <c:crosses val="autoZero"/>
        <c:crossBetween val="between"/>
      </c:valAx>
      <c:valAx>
        <c:axId val="47274061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Documents in RISC</a:t>
                </a:r>
                <a:endParaRPr lang="ru-RU" sz="14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72741008"/>
        <c:crosses val="max"/>
        <c:crossBetween val="between"/>
      </c:valAx>
      <c:catAx>
        <c:axId val="472741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274061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38128382849202702"/>
          <c:y val="0.15958089916179799"/>
          <c:w val="0.171237179911335"/>
          <c:h val="0.1356953607150460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523908611303779E-2"/>
          <c:y val="0.13133739516631948"/>
          <c:w val="0.88880534122617805"/>
          <c:h val="0.85123616900828603"/>
        </c:manualLayout>
      </c:layout>
      <c:scatterChart>
        <c:scatterStyle val="lineMarker"/>
        <c:varyColors val="0"/>
        <c:ser>
          <c:idx val="1"/>
          <c:order val="1"/>
          <c:tx>
            <c:v>2001-2007</c:v>
          </c:tx>
          <c:spPr>
            <a:ln w="19050">
              <a:noFill/>
            </a:ln>
          </c:spPr>
          <c:marker>
            <c:symbol val="circle"/>
            <c:size val="15"/>
            <c:spPr>
              <a:pattFill prst="pct70">
                <a:fgClr>
                  <a:srgbClr val="0070C0"/>
                </a:fgClr>
                <a:bgClr>
                  <a:schemeClr val="bg1"/>
                </a:bgClr>
              </a:pattFill>
              <a:ln>
                <a:noFill/>
              </a:ln>
            </c:spPr>
          </c:marker>
          <c:dPt>
            <c:idx val="0"/>
            <c:marker>
              <c:spPr>
                <a:pattFill prst="pct70">
                  <a:fgClr>
                    <a:srgbClr val="FFFF00"/>
                  </a:fgClr>
                  <a:bgClr>
                    <a:schemeClr val="bg1"/>
                  </a:bgClr>
                </a:pattFill>
                <a:ln>
                  <a:noFill/>
                </a:ln>
              </c:spPr>
            </c:marker>
            <c:bubble3D val="0"/>
          </c:dPt>
          <c:dPt>
            <c:idx val="2"/>
            <c:marker>
              <c:spPr>
                <a:pattFill prst="pct70">
                  <a:fgClr>
                    <a:schemeClr val="bg2">
                      <a:lumMod val="75000"/>
                    </a:schemeClr>
                  </a:fgClr>
                  <a:bgClr>
                    <a:schemeClr val="bg1"/>
                  </a:bgClr>
                </a:pattFill>
                <a:ln>
                  <a:noFill/>
                </a:ln>
              </c:spPr>
            </c:marker>
            <c:bubble3D val="0"/>
          </c:dPt>
          <c:dPt>
            <c:idx val="3"/>
            <c:marker>
              <c:spPr>
                <a:pattFill prst="pct70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noFill/>
                </a:ln>
              </c:spPr>
            </c:marker>
            <c:bubble3D val="0"/>
          </c:dPt>
          <c:dPt>
            <c:idx val="4"/>
            <c:marker>
              <c:spPr>
                <a:pattFill prst="pct70">
                  <a:fgClr>
                    <a:srgbClr val="64B9C4"/>
                  </a:fgClr>
                  <a:bgClr>
                    <a:schemeClr val="bg1"/>
                  </a:bgClr>
                </a:pattFill>
                <a:ln>
                  <a:noFill/>
                </a:ln>
              </c:spPr>
            </c:marker>
            <c:bubble3D val="0"/>
          </c:dPt>
          <c:dPt>
            <c:idx val="5"/>
            <c:marker>
              <c:spPr>
                <a:pattFill prst="pct70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noFill/>
                </a:ln>
              </c:spPr>
            </c:marker>
            <c:bubble3D val="0"/>
          </c:dPt>
          <c:dPt>
            <c:idx val="6"/>
            <c:marker>
              <c:spPr>
                <a:pattFill prst="pct70">
                  <a:fgClr>
                    <a:schemeClr val="bg1">
                      <a:lumMod val="50000"/>
                    </a:schemeClr>
                  </a:fgClr>
                  <a:bgClr>
                    <a:schemeClr val="bg1"/>
                  </a:bgClr>
                </a:pattFill>
                <a:ln>
                  <a:noFill/>
                </a:ln>
              </c:spPr>
            </c:marker>
            <c:bubble3D val="0"/>
          </c:dPt>
          <c:dPt>
            <c:idx val="7"/>
            <c:marker>
              <c:spPr>
                <a:pattFill prst="pct70">
                  <a:fgClr>
                    <a:srgbClr val="00B050"/>
                  </a:fgClr>
                  <a:bgClr>
                    <a:schemeClr val="bg1"/>
                  </a:bgClr>
                </a:pattFill>
                <a:ln>
                  <a:noFill/>
                </a:ln>
              </c:spPr>
            </c:marker>
            <c:bubble3D val="0"/>
          </c:dPt>
          <c:dPt>
            <c:idx val="10"/>
            <c:marker>
              <c:spPr>
                <a:pattFill prst="pct70">
                  <a:fgClr>
                    <a:srgbClr val="FFC000"/>
                  </a:fgClr>
                  <a:bgClr>
                    <a:schemeClr val="bg1"/>
                  </a:bgClr>
                </a:pattFill>
                <a:ln>
                  <a:noFill/>
                </a:ln>
              </c:spPr>
            </c:marker>
            <c:bubble3D val="0"/>
          </c:dPt>
          <c:dPt>
            <c:idx val="11"/>
            <c:marker>
              <c:spPr>
                <a:pattFill prst="pct70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c:spPr>
            </c:marker>
            <c:bubble3D val="0"/>
          </c:dPt>
          <c:dPt>
            <c:idx val="12"/>
            <c:marker>
              <c:spPr>
                <a:pattFill prst="pct70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n>
                  <a:noFill/>
                </a:ln>
              </c:spPr>
            </c:marker>
            <c:bubble3D val="0"/>
          </c:dPt>
          <c:dPt>
            <c:idx val="13"/>
            <c:marker>
              <c:spPr>
                <a:pattFill prst="pct70">
                  <a:fgClr>
                    <a:schemeClr val="accent2">
                      <a:lumMod val="75000"/>
                    </a:schemeClr>
                  </a:fgClr>
                  <a:bgClr>
                    <a:schemeClr val="bg1"/>
                  </a:bgClr>
                </a:pattFill>
                <a:ln>
                  <a:noFill/>
                </a:ln>
              </c:spPr>
            </c:marker>
            <c:bubble3D val="0"/>
          </c:dPt>
          <c:dPt>
            <c:idx val="14"/>
            <c:marker>
              <c:spPr>
                <a:pattFill prst="pct70">
                  <a:fgClr>
                    <a:schemeClr val="accent1">
                      <a:lumMod val="75000"/>
                    </a:schemeClr>
                  </a:fgClr>
                  <a:bgClr>
                    <a:schemeClr val="bg1"/>
                  </a:bgClr>
                </a:pattFill>
                <a:ln>
                  <a:noFill/>
                </a:ln>
              </c:spPr>
            </c:marker>
            <c:bubble3D val="0"/>
          </c:dPt>
          <c:dPt>
            <c:idx val="15"/>
            <c:marker>
              <c:spPr>
                <a:pattFill prst="pct70">
                  <a:fgClr>
                    <a:schemeClr val="bg2">
                      <a:lumMod val="50000"/>
                    </a:schemeClr>
                  </a:fgClr>
                  <a:bgClr>
                    <a:schemeClr val="bg1"/>
                  </a:bgClr>
                </a:pattFill>
                <a:ln>
                  <a:noFill/>
                </a:ln>
              </c:spPr>
            </c:marker>
            <c:bubble3D val="0"/>
          </c:dPt>
          <c:dPt>
            <c:idx val="16"/>
            <c:marker>
              <c:spPr>
                <a:pattFill prst="pct70">
                  <a:fgClr>
                    <a:schemeClr val="accent6">
                      <a:lumMod val="75000"/>
                    </a:schemeClr>
                  </a:fgClr>
                  <a:bgClr>
                    <a:schemeClr val="bg1"/>
                  </a:bgClr>
                </a:pattFill>
                <a:ln>
                  <a:noFill/>
                </a:ln>
              </c:spPr>
            </c:marker>
            <c:bubble3D val="0"/>
          </c:dPt>
          <c:dPt>
            <c:idx val="17"/>
            <c:marker>
              <c:spPr>
                <a:pattFill prst="pct70">
                  <a:fgClr>
                    <a:schemeClr val="accent1">
                      <a:lumMod val="50000"/>
                    </a:schemeClr>
                  </a:fgClr>
                  <a:bgClr>
                    <a:schemeClr val="bg1"/>
                  </a:bgClr>
                </a:pattFill>
                <a:ln>
                  <a:noFill/>
                </a:ln>
              </c:spPr>
            </c:marker>
            <c:bubble3D val="0"/>
          </c:dPt>
          <c:dPt>
            <c:idx val="18"/>
            <c:marker>
              <c:spPr>
                <a:pattFill prst="pct70">
                  <a:fgClr>
                    <a:srgbClr val="F60ECA"/>
                  </a:fgClr>
                  <a:bgClr>
                    <a:schemeClr val="bg1"/>
                  </a:bgClr>
                </a:pattFill>
                <a:ln>
                  <a:noFill/>
                </a:ln>
              </c:spPr>
            </c:marker>
            <c:bubble3D val="0"/>
          </c:dPt>
          <c:dPt>
            <c:idx val="19"/>
            <c:marker>
              <c:spPr>
                <a:pattFill prst="pct70">
                  <a:fgClr>
                    <a:schemeClr val="accent2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noFill/>
                </a:ln>
              </c:spPr>
            </c:marker>
            <c:bubble3D val="0"/>
          </c:dPt>
          <c:dPt>
            <c:idx val="20"/>
            <c:marker>
              <c:spPr>
                <a:pattFill prst="pct70">
                  <a:fgClr>
                    <a:srgbClr val="7030A0"/>
                  </a:fgClr>
                  <a:bgClr>
                    <a:schemeClr val="bg1"/>
                  </a:bgClr>
                </a:pattFill>
                <a:ln>
                  <a:noFill/>
                </a:ln>
              </c:spPr>
            </c:marker>
            <c:bubble3D val="0"/>
          </c:dPt>
          <c:xVal>
            <c:numRef>
              <c:f>compare!$W$6:$W$27</c:f>
              <c:numCache>
                <c:formatCode>General</c:formatCode>
                <c:ptCount val="21"/>
                <c:pt idx="0">
                  <c:v>1.1578751511794441</c:v>
                </c:pt>
                <c:pt idx="1">
                  <c:v>0.65748910697240304</c:v>
                </c:pt>
                <c:pt idx="2">
                  <c:v>1.231449561107135</c:v>
                </c:pt>
                <c:pt idx="3">
                  <c:v>1.2990127337423769</c:v>
                </c:pt>
                <c:pt idx="4">
                  <c:v>0.71892534039935896</c:v>
                </c:pt>
                <c:pt idx="5">
                  <c:v>0.83398950131192895</c:v>
                </c:pt>
                <c:pt idx="6">
                  <c:v>0.97635752187159697</c:v>
                </c:pt>
                <c:pt idx="7">
                  <c:v>1.545220740080633</c:v>
                </c:pt>
                <c:pt idx="8">
                  <c:v>1.2655430944943771</c:v>
                </c:pt>
                <c:pt idx="9">
                  <c:v>1.0341827647630151</c:v>
                </c:pt>
                <c:pt idx="10">
                  <c:v>0.69063063852008499</c:v>
                </c:pt>
                <c:pt idx="11">
                  <c:v>1.3605933003748889</c:v>
                </c:pt>
                <c:pt idx="12">
                  <c:v>1.551699223177863</c:v>
                </c:pt>
                <c:pt idx="13">
                  <c:v>0.89939932221204599</c:v>
                </c:pt>
                <c:pt idx="14">
                  <c:v>0.68063764044905295</c:v>
                </c:pt>
                <c:pt idx="15">
                  <c:v>0.50073358292015402</c:v>
                </c:pt>
                <c:pt idx="16">
                  <c:v>0.86026639436211405</c:v>
                </c:pt>
                <c:pt idx="17">
                  <c:v>0.99246345116143098</c:v>
                </c:pt>
                <c:pt idx="18">
                  <c:v>1.6193181818187581</c:v>
                </c:pt>
                <c:pt idx="19">
                  <c:v>1.1810751336032319</c:v>
                </c:pt>
                <c:pt idx="20">
                  <c:v>1.0717193009543831</c:v>
                </c:pt>
              </c:numCache>
            </c:numRef>
          </c:xVal>
          <c:yVal>
            <c:numRef>
              <c:f>compare!$X$6:$X$27</c:f>
              <c:numCache>
                <c:formatCode>General</c:formatCode>
                <c:ptCount val="21"/>
                <c:pt idx="0">
                  <c:v>0.66613650534065005</c:v>
                </c:pt>
                <c:pt idx="1">
                  <c:v>0.52277934768943402</c:v>
                </c:pt>
                <c:pt idx="2">
                  <c:v>1.4665832267994441</c:v>
                </c:pt>
                <c:pt idx="3">
                  <c:v>0.127857938808453</c:v>
                </c:pt>
                <c:pt idx="4">
                  <c:v>0.82783441336044195</c:v>
                </c:pt>
                <c:pt idx="5">
                  <c:v>1.36450542223078</c:v>
                </c:pt>
                <c:pt idx="6">
                  <c:v>0.58667273204916304</c:v>
                </c:pt>
                <c:pt idx="7">
                  <c:v>0.68739056347802496</c:v>
                </c:pt>
                <c:pt idx="8">
                  <c:v>1.0707093093862261</c:v>
                </c:pt>
                <c:pt idx="9">
                  <c:v>1.3645054222297801</c:v>
                </c:pt>
                <c:pt idx="10">
                  <c:v>0.54200563174805305</c:v>
                </c:pt>
                <c:pt idx="11">
                  <c:v>1.0021437139455811</c:v>
                </c:pt>
                <c:pt idx="12">
                  <c:v>0.74822526101058895</c:v>
                </c:pt>
                <c:pt idx="13">
                  <c:v>1.015306434864538</c:v>
                </c:pt>
                <c:pt idx="14">
                  <c:v>0.435728111653651</c:v>
                </c:pt>
                <c:pt idx="15">
                  <c:v>0.21083946710895801</c:v>
                </c:pt>
                <c:pt idx="16">
                  <c:v>0.96121790749694902</c:v>
                </c:pt>
                <c:pt idx="17">
                  <c:v>1.049451549230316</c:v>
                </c:pt>
                <c:pt idx="18">
                  <c:v>0.78930678368098395</c:v>
                </c:pt>
                <c:pt idx="19">
                  <c:v>0.76560485229222697</c:v>
                </c:pt>
                <c:pt idx="20">
                  <c:v>1.802500700969268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00E-E745-BE0E-1082AE3E216D}"/>
            </c:ext>
          </c:extLst>
        </c:ser>
        <c:ser>
          <c:idx val="0"/>
          <c:order val="0"/>
          <c:tx>
            <c:v>2007-2013</c:v>
          </c:tx>
          <c:spPr>
            <a:ln w="19050">
              <a:noFill/>
            </a:ln>
          </c:spPr>
          <c:marker>
            <c:symbol val="circle"/>
            <c:size val="15"/>
            <c:spPr>
              <a:ln>
                <a:noFill/>
              </a:ln>
            </c:spPr>
          </c:marker>
          <c:dPt>
            <c:idx val="0"/>
            <c:marker>
              <c:spPr>
                <a:solidFill>
                  <a:srgbClr val="FFFF00"/>
                </a:solidFill>
                <a:ln>
                  <a:noFill/>
                </a:ln>
              </c:spPr>
            </c:marker>
            <c:bubble3D val="0"/>
          </c:dPt>
          <c:dPt>
            <c:idx val="2"/>
            <c:marker>
              <c:spPr>
                <a:solidFill>
                  <a:schemeClr val="bg2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</c:dPt>
          <c:dPt>
            <c:idx val="3"/>
            <c:marker>
              <c:spPr>
                <a:solidFill>
                  <a:srgbClr val="FF0000"/>
                </a:solidFill>
                <a:ln>
                  <a:noFill/>
                </a:ln>
              </c:spPr>
            </c:marker>
            <c:bubble3D val="0"/>
          </c:dPt>
          <c:dPt>
            <c:idx val="4"/>
            <c:marker>
              <c:spPr>
                <a:solidFill>
                  <a:srgbClr val="64B9C4"/>
                </a:solidFill>
                <a:ln>
                  <a:noFill/>
                </a:ln>
              </c:spPr>
            </c:marker>
            <c:bubble3D val="0"/>
          </c:dPt>
          <c:dPt>
            <c:idx val="6"/>
            <c:marker>
              <c:spPr>
                <a:solidFill>
                  <a:schemeClr val="bg1">
                    <a:lumMod val="50000"/>
                  </a:schemeClr>
                </a:solidFill>
                <a:ln>
                  <a:noFill/>
                </a:ln>
              </c:spPr>
            </c:marker>
            <c:bubble3D val="0"/>
          </c:dPt>
          <c:dPt>
            <c:idx val="7"/>
            <c:marker>
              <c:spPr>
                <a:solidFill>
                  <a:srgbClr val="00B050"/>
                </a:solidFill>
                <a:ln>
                  <a:noFill/>
                </a:ln>
              </c:spPr>
            </c:marker>
            <c:bubble3D val="0"/>
          </c:dPt>
          <c:dPt>
            <c:idx val="8"/>
            <c:marker>
              <c:spPr>
                <a:solidFill>
                  <a:schemeClr val="accent6">
                    <a:lumMod val="50000"/>
                  </a:schemeClr>
                </a:solidFill>
                <a:ln>
                  <a:noFill/>
                </a:ln>
              </c:spPr>
            </c:marker>
            <c:bubble3D val="0"/>
          </c:dPt>
          <c:dPt>
            <c:idx val="10"/>
            <c:marker>
              <c:spPr>
                <a:solidFill>
                  <a:srgbClr val="FFC000"/>
                </a:solidFill>
                <a:ln>
                  <a:noFill/>
                </a:ln>
              </c:spPr>
            </c:marker>
            <c:bubble3D val="0"/>
          </c:dPt>
          <c:dPt>
            <c:idx val="11"/>
            <c:marker>
              <c:spPr>
                <a:solidFill>
                  <a:schemeClr val="tx1"/>
                </a:solidFill>
                <a:ln>
                  <a:noFill/>
                </a:ln>
              </c:spPr>
            </c:marker>
            <c:bubble3D val="0"/>
          </c:dPt>
          <c:dPt>
            <c:idx val="12"/>
            <c:marker>
              <c:spPr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c:spPr>
            </c:marker>
            <c:bubble3D val="0"/>
          </c:dPt>
          <c:dPt>
            <c:idx val="13"/>
            <c:marker>
              <c:spPr>
                <a:solidFill>
                  <a:schemeClr val="accent2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</c:dPt>
          <c:dPt>
            <c:idx val="15"/>
            <c:marker>
              <c:spPr>
                <a:solidFill>
                  <a:schemeClr val="bg2">
                    <a:lumMod val="50000"/>
                  </a:schemeClr>
                </a:solidFill>
                <a:ln>
                  <a:noFill/>
                </a:ln>
              </c:spPr>
            </c:marker>
            <c:bubble3D val="0"/>
          </c:dPt>
          <c:dPt>
            <c:idx val="16"/>
            <c:marker>
              <c:spPr>
                <a:solidFill>
                  <a:schemeClr val="accent6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</c:dPt>
          <c:dPt>
            <c:idx val="17"/>
            <c:marker>
              <c:spPr>
                <a:solidFill>
                  <a:schemeClr val="accent1">
                    <a:lumMod val="50000"/>
                  </a:schemeClr>
                </a:solidFill>
                <a:ln>
                  <a:noFill/>
                </a:ln>
              </c:spPr>
            </c:marker>
            <c:bubble3D val="0"/>
          </c:dPt>
          <c:dPt>
            <c:idx val="18"/>
            <c:marker>
              <c:spPr>
                <a:solidFill>
                  <a:srgbClr val="F60ECA"/>
                </a:solidFill>
                <a:ln>
                  <a:noFill/>
                </a:ln>
              </c:spPr>
            </c:marker>
            <c:bubble3D val="0"/>
          </c:dPt>
          <c:dPt>
            <c:idx val="19"/>
            <c:marker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c:spPr>
            </c:marker>
            <c:bubble3D val="0"/>
          </c:dPt>
          <c:dPt>
            <c:idx val="20"/>
            <c:marker>
              <c:spPr>
                <a:solidFill>
                  <a:srgbClr val="7030A0"/>
                </a:solidFill>
                <a:ln>
                  <a:noFill/>
                </a:ln>
              </c:spPr>
            </c:marker>
            <c:bubble3D val="0"/>
          </c:dPt>
          <c:xVal>
            <c:numRef>
              <c:f>compare!$W$34:$W$55</c:f>
              <c:numCache>
                <c:formatCode>General</c:formatCode>
                <c:ptCount val="21"/>
                <c:pt idx="0">
                  <c:v>0.78725464307676196</c:v>
                </c:pt>
                <c:pt idx="1">
                  <c:v>0.81503666493529403</c:v>
                </c:pt>
                <c:pt idx="2">
                  <c:v>1.1816109392570511</c:v>
                </c:pt>
                <c:pt idx="3">
                  <c:v>1.9913004480928731</c:v>
                </c:pt>
                <c:pt idx="4">
                  <c:v>0.78181829524543101</c:v>
                </c:pt>
                <c:pt idx="5">
                  <c:v>0.95732410611218099</c:v>
                </c:pt>
                <c:pt idx="6">
                  <c:v>1.2825416409651169</c:v>
                </c:pt>
                <c:pt idx="7">
                  <c:v>4.1692332621829404</c:v>
                </c:pt>
                <c:pt idx="8">
                  <c:v>1.322966815050485</c:v>
                </c:pt>
                <c:pt idx="9">
                  <c:v>0.318497088386821</c:v>
                </c:pt>
                <c:pt idx="10">
                  <c:v>1.0039858566395561</c:v>
                </c:pt>
                <c:pt idx="11">
                  <c:v>1.360535171151432</c:v>
                </c:pt>
                <c:pt idx="12">
                  <c:v>1.224145120934103</c:v>
                </c:pt>
                <c:pt idx="13">
                  <c:v>0.92978533094747895</c:v>
                </c:pt>
                <c:pt idx="14">
                  <c:v>0.77345979687827704</c:v>
                </c:pt>
                <c:pt idx="15">
                  <c:v>1.26912624998246</c:v>
                </c:pt>
                <c:pt idx="16">
                  <c:v>1.1053308680584431</c:v>
                </c:pt>
                <c:pt idx="17">
                  <c:v>1.339663927721481</c:v>
                </c:pt>
                <c:pt idx="18">
                  <c:v>1.6047561378423021</c:v>
                </c:pt>
                <c:pt idx="19">
                  <c:v>0.84897083330484702</c:v>
                </c:pt>
                <c:pt idx="20">
                  <c:v>1.255253522850895</c:v>
                </c:pt>
              </c:numCache>
            </c:numRef>
          </c:xVal>
          <c:yVal>
            <c:numRef>
              <c:f>compare!$X$34:$X$55</c:f>
              <c:numCache>
                <c:formatCode>General</c:formatCode>
                <c:ptCount val="21"/>
                <c:pt idx="0">
                  <c:v>0.874843882221784</c:v>
                </c:pt>
                <c:pt idx="1">
                  <c:v>0.62281849914043197</c:v>
                </c:pt>
                <c:pt idx="2">
                  <c:v>1.3677047719876629</c:v>
                </c:pt>
                <c:pt idx="3">
                  <c:v>0.136840420818088</c:v>
                </c:pt>
                <c:pt idx="4">
                  <c:v>0.75816345928204798</c:v>
                </c:pt>
                <c:pt idx="5">
                  <c:v>2.5553672823783962</c:v>
                </c:pt>
                <c:pt idx="6">
                  <c:v>0.57902125153327899</c:v>
                </c:pt>
                <c:pt idx="7">
                  <c:v>0.54984097835115897</c:v>
                </c:pt>
                <c:pt idx="8">
                  <c:v>1.01086413162917</c:v>
                </c:pt>
                <c:pt idx="9">
                  <c:v>0.98297741347819301</c:v>
                </c:pt>
                <c:pt idx="10">
                  <c:v>0.61943348991265301</c:v>
                </c:pt>
                <c:pt idx="11">
                  <c:v>1.316039519856717</c:v>
                </c:pt>
                <c:pt idx="12">
                  <c:v>0.834802484006821</c:v>
                </c:pt>
                <c:pt idx="13">
                  <c:v>1.0937068084518931</c:v>
                </c:pt>
                <c:pt idx="14">
                  <c:v>0.28901017524635098</c:v>
                </c:pt>
                <c:pt idx="15">
                  <c:v>0.22281065120790999</c:v>
                </c:pt>
                <c:pt idx="16">
                  <c:v>0.98437439102983104</c:v>
                </c:pt>
                <c:pt idx="17">
                  <c:v>1.09032842332348</c:v>
                </c:pt>
                <c:pt idx="18">
                  <c:v>0.97531076891097501</c:v>
                </c:pt>
                <c:pt idx="19">
                  <c:v>0.86422688658186897</c:v>
                </c:pt>
                <c:pt idx="20">
                  <c:v>2.0744630074950172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00E-E745-BE0E-1082AE3E2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6657632"/>
        <c:axId val="386658416"/>
      </c:scatterChart>
      <c:valAx>
        <c:axId val="386657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Impact Relative to Subject Area in Russia</a:t>
                </a:r>
              </a:p>
            </c:rich>
          </c:tx>
          <c:layout>
            <c:manualLayout>
              <c:xMode val="edge"/>
              <c:yMode val="edge"/>
              <c:x val="0.33063410115342501"/>
              <c:y val="0.955606949131359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86658416"/>
        <c:crossesAt val="1"/>
        <c:crossBetween val="midCat"/>
        <c:majorUnit val="1"/>
      </c:valAx>
      <c:valAx>
        <c:axId val="3866584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% Documents in </a:t>
                </a:r>
                <a:r>
                  <a:rPr lang="en-US" sz="1100" dirty="0" err="1"/>
                  <a:t>SPbSU</a:t>
                </a:r>
                <a:r>
                  <a:rPr lang="en-US" sz="1100" dirty="0"/>
                  <a:t>/% Documents in Russia</a:t>
                </a:r>
              </a:p>
            </c:rich>
          </c:tx>
          <c:layout>
            <c:manualLayout>
              <c:xMode val="edge"/>
              <c:yMode val="edge"/>
              <c:x val="3.2076213296340701E-2"/>
              <c:y val="0.219243997004981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86657632"/>
        <c:crossesAt val="1"/>
        <c:crossBetween val="midCat"/>
      </c:valAx>
    </c:plotArea>
    <c:legend>
      <c:legendPos val="r"/>
      <c:layout>
        <c:manualLayout>
          <c:xMode val="edge"/>
          <c:yMode val="edge"/>
          <c:x val="0.655473899095946"/>
          <c:y val="0.11446499734156999"/>
          <c:w val="0.27334135316418801"/>
          <c:h val="0.14844145124946201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037507909749"/>
          <c:y val="2.7372096674503601E-2"/>
          <c:w val="0.85619866917471898"/>
          <c:h val="0.86231033019328196"/>
        </c:manualLayout>
      </c:layout>
      <c:scatterChart>
        <c:scatterStyle val="lineMarker"/>
        <c:varyColors val="0"/>
        <c:ser>
          <c:idx val="0"/>
          <c:order val="0"/>
          <c:tx>
            <c:strRef>
              <c:f>'[Диаграмма в Microsoft PowerPoint]Лист1'!$C$12</c:f>
              <c:strCache>
                <c:ptCount val="1"/>
                <c:pt idx="0">
                  <c:v>нормированное значение по области</c:v>
                </c:pt>
              </c:strCache>
            </c:strRef>
          </c:tx>
          <c:xVal>
            <c:numRef>
              <c:f>'[Диаграмма в Microsoft PowerPoint]Лист1'!$B$13:$B$19</c:f>
              <c:numCache>
                <c:formatCode>General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</c:numCache>
            </c:numRef>
          </c:xVal>
          <c:yVal>
            <c:numRef>
              <c:f>'[Диаграмма в Microsoft PowerPoint]Лист1'!$C$13:$C$19</c:f>
              <c:numCache>
                <c:formatCode>General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2BF-5548-8F2F-FEC4D9039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7088680"/>
        <c:axId val="477089072"/>
      </c:scatterChart>
      <c:valAx>
        <c:axId val="477088680"/>
        <c:scaling>
          <c:orientation val="minMax"/>
          <c:max val="2.5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 dirty="0"/>
                  <a:t>Нормированное значение по журналу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77089072"/>
        <c:crosses val="autoZero"/>
        <c:crossBetween val="midCat"/>
      </c:valAx>
      <c:valAx>
        <c:axId val="477089072"/>
        <c:scaling>
          <c:orientation val="minMax"/>
          <c:max val="2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ru-RU" sz="1600" dirty="0"/>
                  <a:t>Нормированное значение по области знаний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7708868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219826323284698E-2"/>
          <c:y val="3.4681822162009497E-2"/>
          <c:w val="0.78580646464410497"/>
          <c:h val="0.86862638319475605"/>
        </c:manualLayout>
      </c:layout>
      <c:lineChart>
        <c:grouping val="standard"/>
        <c:varyColors val="0"/>
        <c:ser>
          <c:idx val="1"/>
          <c:order val="0"/>
          <c:tx>
            <c:strRef>
              <c:f>Лист1!$L$3</c:f>
              <c:strCache>
                <c:ptCount val="1"/>
                <c:pt idx="0">
                  <c:v>Web of Science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cat>
            <c:numRef>
              <c:f>Лист1!$J$4:$J$16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Лист1!$L$4:$L$16</c:f>
              <c:numCache>
                <c:formatCode>General</c:formatCode>
                <c:ptCount val="9"/>
                <c:pt idx="0">
                  <c:v>1042</c:v>
                </c:pt>
                <c:pt idx="1">
                  <c:v>1084</c:v>
                </c:pt>
                <c:pt idx="2">
                  <c:v>1081</c:v>
                </c:pt>
                <c:pt idx="3">
                  <c:v>1157</c:v>
                </c:pt>
                <c:pt idx="4">
                  <c:v>1283</c:v>
                </c:pt>
                <c:pt idx="5">
                  <c:v>1511</c:v>
                </c:pt>
                <c:pt idx="6">
                  <c:v>1957</c:v>
                </c:pt>
                <c:pt idx="7">
                  <c:v>2685</c:v>
                </c:pt>
                <c:pt idx="8">
                  <c:v>2906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82A-7649-9265-10C822A23DFA}"/>
            </c:ext>
          </c:extLst>
        </c:ser>
        <c:ser>
          <c:idx val="2"/>
          <c:order val="1"/>
          <c:tx>
            <c:strRef>
              <c:f>Лист1!$M$3</c:f>
              <c:strCache>
                <c:ptCount val="1"/>
                <c:pt idx="0">
                  <c:v>Scopus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cat>
            <c:numRef>
              <c:f>Лист1!$J$4:$J$16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Лист1!$M$4:$M$16</c:f>
              <c:numCache>
                <c:formatCode>General</c:formatCode>
                <c:ptCount val="9"/>
                <c:pt idx="0">
                  <c:v>1246</c:v>
                </c:pt>
                <c:pt idx="1">
                  <c:v>1349</c:v>
                </c:pt>
                <c:pt idx="2">
                  <c:v>1362</c:v>
                </c:pt>
                <c:pt idx="3">
                  <c:v>1490</c:v>
                </c:pt>
                <c:pt idx="4">
                  <c:v>1653</c:v>
                </c:pt>
                <c:pt idx="5">
                  <c:v>1915</c:v>
                </c:pt>
                <c:pt idx="6">
                  <c:v>2509</c:v>
                </c:pt>
                <c:pt idx="7">
                  <c:v>3249</c:v>
                </c:pt>
                <c:pt idx="8">
                  <c:v>3616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82A-7649-9265-10C822A23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7089856"/>
        <c:axId val="477090248"/>
      </c:lineChart>
      <c:lineChart>
        <c:grouping val="standard"/>
        <c:varyColors val="0"/>
        <c:ser>
          <c:idx val="3"/>
          <c:order val="2"/>
          <c:tx>
            <c:strRef>
              <c:f>Лист1!$N$3</c:f>
              <c:strCache>
                <c:ptCount val="1"/>
                <c:pt idx="0">
                  <c:v>FTD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cat>
            <c:numRef>
              <c:f>Лист1!$J$4:$J$16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Лист1!$N$4:$N$16</c:f>
              <c:numCache>
                <c:formatCode>#,##0</c:formatCode>
                <c:ptCount val="9"/>
                <c:pt idx="0">
                  <c:v>1000845</c:v>
                </c:pt>
                <c:pt idx="1">
                  <c:v>1305382</c:v>
                </c:pt>
                <c:pt idx="2">
                  <c:v>1620508</c:v>
                </c:pt>
                <c:pt idx="3">
                  <c:v>1925414</c:v>
                </c:pt>
                <c:pt idx="4">
                  <c:v>2241916</c:v>
                </c:pt>
                <c:pt idx="5">
                  <c:v>2679749</c:v>
                </c:pt>
                <c:pt idx="6">
                  <c:v>3245916</c:v>
                </c:pt>
                <c:pt idx="7">
                  <c:v>3824383</c:v>
                </c:pt>
                <c:pt idx="8">
                  <c:v>4350788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82A-7649-9265-10C822A23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7090640"/>
        <c:axId val="477091032"/>
      </c:lineChart>
      <c:catAx>
        <c:axId val="47708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7090248"/>
        <c:crosses val="autoZero"/>
        <c:auto val="1"/>
        <c:lblAlgn val="ctr"/>
        <c:lblOffset val="100"/>
        <c:noMultiLvlLbl val="0"/>
      </c:catAx>
      <c:valAx>
        <c:axId val="477090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published</a:t>
                </a:r>
                <a:r>
                  <a:rPr lang="en-US" sz="1600" baseline="0"/>
                  <a:t> papers</a:t>
                </a:r>
                <a:endParaRPr lang="ru-RU" sz="1600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7089856"/>
        <c:crosses val="autoZero"/>
        <c:crossBetween val="between"/>
      </c:valAx>
      <c:catAx>
        <c:axId val="477090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7091032"/>
        <c:crosses val="autoZero"/>
        <c:auto val="1"/>
        <c:lblAlgn val="ctr"/>
        <c:lblOffset val="100"/>
        <c:noMultiLvlLbl val="0"/>
      </c:catAx>
      <c:valAx>
        <c:axId val="477091032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FTD</a:t>
                </a:r>
                <a:r>
                  <a:rPr lang="en-US" baseline="0" dirty="0"/>
                  <a:t> </a:t>
                </a:r>
                <a:r>
                  <a:rPr lang="ru-RU" baseline="0" dirty="0"/>
                  <a:t>за </a:t>
                </a:r>
                <a:r>
                  <a:rPr lang="ru-RU" baseline="0" dirty="0" err="1"/>
                  <a:t>предшествющие</a:t>
                </a:r>
                <a:r>
                  <a:rPr lang="ru-RU" baseline="0" dirty="0"/>
                  <a:t> 5 лет</a:t>
                </a:r>
                <a:endParaRPr lang="ru-RU" dirty="0"/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77090640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19027636227004"/>
          <c:y val="7.0013145058128903E-2"/>
          <c:w val="0.49704215665947299"/>
          <c:h val="8.6701111868689104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0.69853</cdr:x>
      <cdr:y>0.15492</cdr:y>
    </cdr:from>
    <cdr:to>
      <cdr:x>0.72059</cdr:x>
      <cdr:y>0.32658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6840760" y="844823"/>
          <a:ext cx="216024" cy="936104"/>
        </a:xfrm>
        <a:prstGeom xmlns:a="http://schemas.openxmlformats.org/drawingml/2006/main" prst="downArrow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0.625</cdr:x>
      <cdr:y>0.06249</cdr:y>
    </cdr:from>
    <cdr:to>
      <cdr:x>0.71837</cdr:x>
      <cdr:y>0.23017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20680" y="34076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/>
            <a:t>Появление </a:t>
          </a:r>
          <a:r>
            <a:rPr lang="en-US" sz="1600" dirty="0"/>
            <a:t>ESCI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0.58088</cdr:x>
      <cdr:y>0.52464</cdr:y>
    </cdr:from>
    <cdr:to>
      <cdr:x>0.61029</cdr:x>
      <cdr:y>0.66989</cdr:y>
    </cdr:to>
    <cdr:sp macro="" textlink="">
      <cdr:nvSpPr>
        <cdr:cNvPr id="4" name="Стрелка вниз 3"/>
        <cdr:cNvSpPr/>
      </cdr:nvSpPr>
      <cdr:spPr>
        <a:xfrm xmlns:a="http://schemas.openxmlformats.org/drawingml/2006/main" rot="10800000">
          <a:off x="5688632" y="2861047"/>
          <a:ext cx="288032" cy="792088"/>
        </a:xfrm>
        <a:prstGeom xmlns:a="http://schemas.openxmlformats.org/drawingml/2006/main" prst="downArrow">
          <a:avLst/>
        </a:prstGeom>
        <a:ln xmlns:a="http://schemas.openxmlformats.org/drawingml/2006/main">
          <a:solidFill>
            <a:schemeClr val="accent1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0.52206</cdr:x>
      <cdr:y>0.68309</cdr:y>
    </cdr:from>
    <cdr:to>
      <cdr:x>0.61543</cdr:x>
      <cdr:y>0.85077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112568" y="372514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/>
            <a:t>Указ 2012 года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0.2396</cdr:x>
      <cdr:y>0.15429</cdr:y>
    </cdr:from>
    <cdr:to>
      <cdr:x>0.37733</cdr:x>
      <cdr:y>0.2019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90675" y="771525"/>
          <a:ext cx="9144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/>
            <a:t>ECONOMICS &amp; BUSINESS</a:t>
          </a:r>
          <a:endParaRPr lang="ru-RU" sz="1000"/>
        </a:p>
      </cdr:txBody>
    </cdr:sp>
  </cdr:relSizeAnchor>
  <cdr:relSizeAnchor xmlns:cdr="http://schemas.openxmlformats.org/drawingml/2006/chartDrawing">
    <cdr:from>
      <cdr:x>0.28708</cdr:x>
      <cdr:y>0.29318</cdr:y>
    </cdr:from>
    <cdr:to>
      <cdr:x>0.42482</cdr:x>
      <cdr:y>0.33889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62558" y="1447458"/>
          <a:ext cx="1133546" cy="225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/>
            <a:t>SPACE SCIENCE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0.76184</cdr:x>
      <cdr:y>0.78476</cdr:y>
    </cdr:from>
    <cdr:to>
      <cdr:x>0.98852</cdr:x>
      <cdr:y>0.82476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57775" y="3924300"/>
          <a:ext cx="150495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/>
            <a:t>ENVIRONMENT/ECOLOGY</a:t>
          </a:r>
          <a:endParaRPr lang="ru-RU" sz="1000"/>
        </a:p>
      </cdr:txBody>
    </cdr:sp>
  </cdr:relSizeAnchor>
  <cdr:relSizeAnchor xmlns:cdr="http://schemas.openxmlformats.org/drawingml/2006/chartDrawing">
    <cdr:from>
      <cdr:x>0.38625</cdr:x>
      <cdr:y>0.89972</cdr:y>
    </cdr:from>
    <cdr:to>
      <cdr:x>0.52399</cdr:x>
      <cdr:y>0.94924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78696" y="4442048"/>
          <a:ext cx="1133545" cy="2444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/>
            <a:t>CLINICAL MEDICINE</a:t>
          </a:r>
          <a:endParaRPr lang="ru-RU" sz="1000"/>
        </a:p>
      </cdr:txBody>
    </cdr:sp>
  </cdr:relSizeAnchor>
  <cdr:relSizeAnchor xmlns:cdr="http://schemas.openxmlformats.org/drawingml/2006/chartDrawing">
    <cdr:from>
      <cdr:x>0.28709</cdr:x>
      <cdr:y>0.82663</cdr:y>
    </cdr:from>
    <cdr:to>
      <cdr:x>0.42482</cdr:x>
      <cdr:y>0.87044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362599" y="4081180"/>
          <a:ext cx="1133463" cy="21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/>
            <a:t>PHARMACOLOGY &amp; TOXICOLOGY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0.19082</cdr:x>
      <cdr:y>0.79619</cdr:y>
    </cdr:from>
    <cdr:to>
      <cdr:x>0.32855</cdr:x>
      <cdr:y>0.8381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66825" y="3981450"/>
          <a:ext cx="91440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/>
            <a:t>NEUROSCIENCE &amp; BEHAVIOR</a:t>
          </a:r>
          <a:endParaRPr lang="ru-RU" sz="1000"/>
        </a:p>
      </cdr:txBody>
    </cdr:sp>
  </cdr:relSizeAnchor>
  <cdr:relSizeAnchor xmlns:cdr="http://schemas.openxmlformats.org/drawingml/2006/chartDrawing">
    <cdr:from>
      <cdr:x>0.33716</cdr:x>
      <cdr:y>0.6019</cdr:y>
    </cdr:from>
    <cdr:to>
      <cdr:x>0.47489</cdr:x>
      <cdr:y>0.64571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238375" y="3009900"/>
          <a:ext cx="91440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/>
            <a:t>PSYCHIATRY/PSYCHOLOGY</a:t>
          </a:r>
          <a:endParaRPr lang="ru-RU" sz="1000"/>
        </a:p>
      </cdr:txBody>
    </cdr:sp>
  </cdr:relSizeAnchor>
  <cdr:relSizeAnchor xmlns:cdr="http://schemas.openxmlformats.org/drawingml/2006/chartDrawing">
    <cdr:from>
      <cdr:x>0.30592</cdr:x>
      <cdr:y>0.51129</cdr:y>
    </cdr:from>
    <cdr:to>
      <cdr:x>0.44365</cdr:x>
      <cdr:y>0.55891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517616" y="2524295"/>
          <a:ext cx="1133463" cy="235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/>
            <a:t>MATHEMATICS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0.29268</cdr:x>
      <cdr:y>0.5619</cdr:y>
    </cdr:from>
    <cdr:to>
      <cdr:x>0.43042</cdr:x>
      <cdr:y>0.60571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943100" y="2809874"/>
          <a:ext cx="91440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/>
            <a:t>PLANT &amp; ANIMAL SCIENCE</a:t>
          </a:r>
          <a:endParaRPr lang="ru-RU" sz="1000"/>
        </a:p>
      </cdr:txBody>
    </cdr:sp>
  </cdr:relSizeAnchor>
  <cdr:relSizeAnchor xmlns:cdr="http://schemas.openxmlformats.org/drawingml/2006/chartDrawing">
    <cdr:from>
      <cdr:x>0.28125</cdr:x>
      <cdr:y>0.46217</cdr:y>
    </cdr:from>
    <cdr:to>
      <cdr:x>0.41898</cdr:x>
      <cdr:y>0.50598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314600" y="2281808"/>
          <a:ext cx="1133463" cy="21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/>
            <a:t>CHEMISTRY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0.27403</cdr:x>
      <cdr:y>0.64762</cdr:y>
    </cdr:from>
    <cdr:to>
      <cdr:x>0.41176</cdr:x>
      <cdr:y>0.68762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819275" y="3238500"/>
          <a:ext cx="91440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/>
            <a:t>MICROBIOLOGY</a:t>
          </a:r>
          <a:endParaRPr lang="ru-RU" sz="1000"/>
        </a:p>
      </cdr:txBody>
    </cdr:sp>
  </cdr:relSizeAnchor>
  <cdr:relSizeAnchor xmlns:cdr="http://schemas.openxmlformats.org/drawingml/2006/chartDrawing">
    <cdr:from>
      <cdr:x>0.29</cdr:x>
      <cdr:y>0.75387</cdr:y>
    </cdr:from>
    <cdr:to>
      <cdr:x>0.40111</cdr:x>
      <cdr:y>0.79763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386608" y="3721968"/>
          <a:ext cx="914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/>
            <a:t>ENGINEERING</a:t>
          </a:r>
          <a:endParaRPr lang="ru-RU" sz="1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0.11304</cdr:x>
      <cdr:y>0.54381</cdr:y>
    </cdr:from>
    <cdr:to>
      <cdr:x>0.96522</cdr:x>
      <cdr:y>0.54381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xmlns="" id="{F24DE7A9-79F0-E647-9827-FB6E2C00C64C}"/>
            </a:ext>
          </a:extLst>
        </cdr:cNvPr>
        <cdr:cNvCxnSpPr/>
      </cdr:nvCxnSpPr>
      <cdr:spPr>
        <a:xfrm xmlns:a="http://schemas.openxmlformats.org/drawingml/2006/main">
          <a:off x="936104" y="2736304"/>
          <a:ext cx="7056784" cy="0"/>
        </a:xfrm>
        <a:prstGeom xmlns:a="http://schemas.openxmlformats.org/drawingml/2006/main" prst="line">
          <a:avLst/>
        </a:prstGeom>
        <a:ln xmlns:a="http://schemas.openxmlformats.org/drawingml/2006/main" w="25400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0.46087</cdr:x>
      <cdr:y>0.02862</cdr:y>
    </cdr:from>
    <cdr:to>
      <cdr:x>0.46087</cdr:x>
      <cdr:y>0.88727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xmlns="" id="{EF05A570-8378-5E44-9B58-DF48E9664948}"/>
            </a:ext>
          </a:extLst>
        </cdr:cNvPr>
        <cdr:cNvCxnSpPr/>
      </cdr:nvCxnSpPr>
      <cdr:spPr>
        <a:xfrm xmlns:a="http://schemas.openxmlformats.org/drawingml/2006/main" flipV="1">
          <a:off x="3816424" y="144016"/>
          <a:ext cx="0" cy="4320480"/>
        </a:xfrm>
        <a:prstGeom xmlns:a="http://schemas.openxmlformats.org/drawingml/2006/main" prst="line">
          <a:avLst/>
        </a:prstGeom>
        <a:ln xmlns:a="http://schemas.openxmlformats.org/drawingml/2006/main" w="25400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0.17391</cdr:x>
      <cdr:y>0.70123</cdr:y>
    </cdr:from>
    <cdr:to>
      <cdr:x>0.33913</cdr:x>
      <cdr:y>0.81571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440160" y="3528392"/>
          <a:ext cx="136815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>
            <a:lnSpc>
              <a:spcPct val="70000"/>
            </a:lnSpc>
          </a:pPr>
          <a:r>
            <a: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«Плохие» </a:t>
          </a:r>
          <a:br>
            <a: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статьи</a:t>
          </a:r>
        </a:p>
      </cdr:txBody>
    </cdr:sp>
  </cdr:relSizeAnchor>
  <cdr:relSizeAnchor xmlns:cdr="http://schemas.openxmlformats.org/drawingml/2006/chartDrawing">
    <cdr:from>
      <cdr:x>0.5913</cdr:x>
      <cdr:y>0.04293</cdr:y>
    </cdr:from>
    <cdr:to>
      <cdr:x>0.75652</cdr:x>
      <cdr:y>0.15742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896544" y="216024"/>
          <a:ext cx="136815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70000"/>
            </a:lnSpc>
          </a:pPr>
          <a:r>
            <a:rPr lang="ru-RU" sz="1600" b="1" dirty="0">
              <a:solidFill>
                <a:srgbClr val="00B050"/>
              </a:solidFill>
            </a:rPr>
            <a:t>«Очень хорошие» </a:t>
          </a:r>
          <a:br>
            <a:rPr lang="ru-RU" sz="1600" b="1" dirty="0">
              <a:solidFill>
                <a:srgbClr val="00B050"/>
              </a:solidFill>
            </a:rPr>
          </a:br>
          <a:r>
            <a:rPr lang="ru-RU" sz="1600" b="1" dirty="0">
              <a:solidFill>
                <a:srgbClr val="00B050"/>
              </a:solidFill>
            </a:rPr>
            <a:t>статьи в хороших журналах</a:t>
          </a:r>
        </a:p>
      </cdr:txBody>
    </cdr:sp>
  </cdr:relSizeAnchor>
  <cdr:relSizeAnchor xmlns:cdr="http://schemas.openxmlformats.org/drawingml/2006/chartDrawing">
    <cdr:from>
      <cdr:x>0.1913</cdr:x>
      <cdr:y>0.17173</cdr:y>
    </cdr:from>
    <cdr:to>
      <cdr:x>0.35652</cdr:x>
      <cdr:y>0.47226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584176" y="864096"/>
          <a:ext cx="1368152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70000"/>
            </a:lnSpc>
          </a:pPr>
          <a:r>
            <a:rPr lang="ru-RU" sz="1200" b="1" dirty="0">
              <a:solidFill>
                <a:srgbClr val="C00000"/>
              </a:solidFill>
            </a:rPr>
            <a:t>«Хорошие» для данной </a:t>
          </a:r>
          <a:br>
            <a:rPr lang="ru-RU" sz="1200" b="1" dirty="0">
              <a:solidFill>
                <a:srgbClr val="C00000"/>
              </a:solidFill>
            </a:rPr>
          </a:br>
          <a:r>
            <a:rPr lang="ru-RU" sz="1200" b="1" dirty="0">
              <a:solidFill>
                <a:srgbClr val="C00000"/>
              </a:solidFill>
            </a:rPr>
            <a:t>области знаний, но «плохие» </a:t>
          </a:r>
          <a:br>
            <a:rPr lang="ru-RU" sz="1200" b="1" dirty="0">
              <a:solidFill>
                <a:srgbClr val="C00000"/>
              </a:solidFill>
            </a:rPr>
          </a:br>
          <a:r>
            <a:rPr lang="ru-RU" sz="1200" b="1" dirty="0">
              <a:solidFill>
                <a:srgbClr val="C00000"/>
              </a:solidFill>
            </a:rPr>
            <a:t>для данного журнала </a:t>
          </a:r>
          <a:br>
            <a:rPr lang="ru-RU" sz="1200" b="1" dirty="0">
              <a:solidFill>
                <a:srgbClr val="C00000"/>
              </a:solidFill>
            </a:rPr>
          </a:br>
          <a:r>
            <a:rPr lang="ru-RU" sz="1200" b="1" dirty="0">
              <a:solidFill>
                <a:srgbClr val="C00000"/>
              </a:solidFill>
            </a:rPr>
            <a:t>статьи</a:t>
          </a:r>
        </a:p>
      </cdr:txBody>
    </cdr:sp>
  </cdr:relSizeAnchor>
  <cdr:relSizeAnchor xmlns:cdr="http://schemas.openxmlformats.org/drawingml/2006/chartDrawing">
    <cdr:from>
      <cdr:x>0.71304</cdr:x>
      <cdr:y>0.41501</cdr:y>
    </cdr:from>
    <cdr:to>
      <cdr:x>0.87826</cdr:x>
      <cdr:y>0.5295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904656" y="2088232"/>
          <a:ext cx="136815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70000"/>
            </a:lnSpc>
          </a:pPr>
          <a:r>
            <a:rPr lang="ru-RU" sz="1400" b="1" dirty="0">
              <a:solidFill>
                <a:srgbClr val="00B0F0"/>
              </a:solidFill>
            </a:rPr>
            <a:t>«Хорошие» статьи, которые можно </a:t>
          </a:r>
          <a:br>
            <a:rPr lang="ru-RU" sz="1400" b="1" dirty="0">
              <a:solidFill>
                <a:srgbClr val="00B0F0"/>
              </a:solidFill>
            </a:rPr>
          </a:br>
          <a:r>
            <a:rPr lang="ru-RU" sz="1400" b="1" dirty="0">
              <a:solidFill>
                <a:srgbClr val="00B0F0"/>
              </a:solidFill>
            </a:rPr>
            <a:t>было бы опубликовать </a:t>
          </a:r>
          <a:br>
            <a:rPr lang="ru-RU" sz="1400" b="1" dirty="0">
              <a:solidFill>
                <a:srgbClr val="00B0F0"/>
              </a:solidFill>
            </a:rPr>
          </a:br>
          <a:r>
            <a:rPr lang="ru-RU" sz="1400" b="1" dirty="0">
              <a:solidFill>
                <a:srgbClr val="00B0F0"/>
              </a:solidFill>
            </a:rPr>
            <a:t>в лучших журналах</a:t>
          </a:r>
        </a:p>
      </cdr:txBody>
    </cdr:sp>
  </cdr:relSizeAnchor>
  <cdr:relSizeAnchor xmlns:cdr="http://schemas.openxmlformats.org/drawingml/2006/chartDrawing">
    <cdr:from>
      <cdr:x>0.64348</cdr:x>
      <cdr:y>0.70123</cdr:y>
    </cdr:from>
    <cdr:to>
      <cdr:x>0.8087</cdr:x>
      <cdr:y>0.81571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328592" y="3528392"/>
          <a:ext cx="136815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70000"/>
            </a:lnSpc>
          </a:pPr>
          <a:r>
            <a:rPr lang="ru-RU" sz="1600" b="1" dirty="0">
              <a:solidFill>
                <a:schemeClr val="accent6">
                  <a:lumMod val="75000"/>
                </a:schemeClr>
              </a:solidFill>
            </a:rPr>
            <a:t>Возможно, «хорошие» статьи, но </a:t>
          </a:r>
          <a:br>
            <a:rPr lang="ru-RU" sz="1600" b="1" dirty="0">
              <a:solidFill>
                <a:schemeClr val="accent6">
                  <a:lumMod val="75000"/>
                </a:schemeClr>
              </a:solidFill>
            </a:rPr>
          </a:br>
          <a:r>
            <a:rPr lang="ru-RU" sz="1600" b="1" dirty="0">
              <a:solidFill>
                <a:schemeClr val="accent6">
                  <a:lumMod val="75000"/>
                </a:schemeClr>
              </a:solidFill>
            </a:rPr>
            <a:t>«не в тех» журналах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D3F3373-5DF4-4B98-89A6-8B411DBE5179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55C7107-0E8C-42DE-8A16-6B4225685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823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01F23-24C2-47F0-8994-9BAED61C5EC6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05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5B23E-D9C1-4134-B10A-F6E5E3716D6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653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30AC4D-072F-40BE-9374-728C23A7D6E2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17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F866F-EC98-4753-8CA2-F9BA4B9D17B7}" type="datetimeFigureOut">
              <a:rPr lang="ru-RU" smtClean="0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7C825-7A84-4AC5-87A5-EE823F73DF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79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C115BC-0A55-4934-A002-116A56CA871B}" type="datetimeFigureOut">
              <a:rPr lang="ru-RU" smtClean="0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45999-E08D-4C1E-9533-483F3EC3F3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05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C115BC-0A55-4934-A002-116A56CA871B}" type="datetimeFigureOut">
              <a:rPr lang="ru-RU" smtClean="0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45999-E08D-4C1E-9533-483F3EC3F3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779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боч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609600" y="1340769"/>
            <a:ext cx="10972800" cy="648072"/>
          </a:xfrm>
        </p:spPr>
        <p:txBody>
          <a:bodyPr/>
          <a:lstStyle>
            <a:lvl1pPr marL="0" indent="0">
              <a:buNone/>
              <a:defRPr b="1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rgbClr val="5E7076"/>
                </a:solidFill>
              </a:defRPr>
            </a:lvl2pPr>
            <a:lvl3pPr>
              <a:defRPr>
                <a:solidFill>
                  <a:srgbClr val="5E7076"/>
                </a:solidFill>
              </a:defRPr>
            </a:lvl3pPr>
            <a:lvl4pPr>
              <a:defRPr>
                <a:solidFill>
                  <a:srgbClr val="5E7076"/>
                </a:solidFill>
              </a:defRPr>
            </a:lvl4pPr>
            <a:lvl5pPr>
              <a:defRPr>
                <a:solidFill>
                  <a:srgbClr val="5E7076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Объект 2"/>
          <p:cNvSpPr>
            <a:spLocks noGrp="1"/>
          </p:cNvSpPr>
          <p:nvPr>
            <p:ph sz="half" idx="10" hasCustomPrompt="1"/>
          </p:nvPr>
        </p:nvSpPr>
        <p:spPr>
          <a:xfrm>
            <a:off x="609600" y="2060849"/>
            <a:ext cx="10959008" cy="4065315"/>
          </a:xfrm>
        </p:spPr>
        <p:txBody>
          <a:bodyPr/>
          <a:lstStyle>
            <a:lvl1pPr marL="0" indent="0">
              <a:buNone/>
              <a:defRPr sz="2800" b="1">
                <a:solidFill>
                  <a:srgbClr val="5E7076"/>
                </a:solidFill>
              </a:defRPr>
            </a:lvl1pPr>
            <a:lvl2pPr>
              <a:defRPr sz="2400">
                <a:solidFill>
                  <a:srgbClr val="5E7076"/>
                </a:solidFill>
              </a:defRPr>
            </a:lvl2pPr>
            <a:lvl3pPr>
              <a:defRPr sz="2000">
                <a:solidFill>
                  <a:srgbClr val="5E7076"/>
                </a:solidFill>
              </a:defRPr>
            </a:lvl3pPr>
            <a:lvl4pPr>
              <a:defRPr sz="1800">
                <a:solidFill>
                  <a:srgbClr val="5E7076"/>
                </a:solidFill>
              </a:defRPr>
            </a:lvl4pPr>
            <a:lvl5pPr>
              <a:defRPr sz="1800">
                <a:solidFill>
                  <a:srgbClr val="5E707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Текст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03705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F866F-EC98-4753-8CA2-F9BA4B9D17B7}" type="datetimeFigureOut">
              <a:rPr lang="ru-RU" smtClean="0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5047C825-7A84-4AC5-87A5-EE823F73DF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379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B76E1F-4B32-49D5-B2D1-DCAD53D374AB}" type="datetimeFigureOut">
              <a:rPr lang="ru-RU" smtClean="0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421E1-FF75-4ADA-9152-EEACA126DF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274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F64550-33D2-47C0-ABC1-1172CFBA8FC6}" type="datetimeFigureOut">
              <a:rPr lang="ru-RU" smtClean="0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75877159-3F92-49CC-9253-B4F059568F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491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DD2CF0-1BD7-43E3-A538-37D3904C6E20}" type="datetimeFigureOut">
              <a:rPr lang="ru-RU" smtClean="0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15E19926-BEFB-4F09-94FB-77C631839F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685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70BEA7-9F56-474D-A123-69D5D2D6D70A}" type="datetimeFigureOut">
              <a:rPr lang="ru-RU" smtClean="0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AFF11AB8-89DC-4061-9CE2-A57A87DFA2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483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0236C5-705C-49B2-B149-00231067894B}" type="datetimeFigureOut">
              <a:rPr lang="ru-RU" smtClean="0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162F2-5FB2-4D01-80D6-36A51EE322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728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C115BC-0A55-4934-A002-116A56CA871B}" type="datetimeFigureOut">
              <a:rPr lang="ru-RU" smtClean="0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45999-E08D-4C1E-9533-483F3EC3F3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13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B76E1F-4B32-49D5-B2D1-DCAD53D374AB}" type="datetimeFigureOut">
              <a:rPr lang="ru-RU" smtClean="0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421E1-FF75-4ADA-9152-EEACA126DF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3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976FC9-F16E-4086-85FC-BC709E87AF48}" type="datetimeFigureOut">
              <a:rPr lang="ru-RU" smtClean="0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CA313-D9C1-4730-97C7-D2A92D2B53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09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F74CA9-801A-4676-9B77-CDCAF8FC96B3}" type="datetimeFigureOut">
              <a:rPr lang="ru-RU" smtClean="0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48D1ED84-4982-44BD-A6CB-5DC7B92D3E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002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C115BC-0A55-4934-A002-116A56CA871B}" type="datetimeFigureOut">
              <a:rPr lang="ru-RU" smtClean="0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E7D45999-E08D-4C1E-9533-483F3EC3F3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447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C115BC-0A55-4934-A002-116A56CA871B}" type="datetimeFigureOut">
              <a:rPr lang="ru-RU" smtClean="0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E7D45999-E08D-4C1E-9533-483F3EC3F3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3151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C115BC-0A55-4934-A002-116A56CA871B}" type="datetimeFigureOut">
              <a:rPr lang="ru-RU" smtClean="0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E7D45999-E08D-4C1E-9533-483F3EC3F3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92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C115BC-0A55-4934-A002-116A56CA871B}" type="datetimeFigureOut">
              <a:rPr lang="ru-RU" smtClean="0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E7D45999-E08D-4C1E-9533-483F3EC3F3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7750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C115BC-0A55-4934-A002-116A56CA871B}" type="datetimeFigureOut">
              <a:rPr lang="ru-RU" smtClean="0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E7D45999-E08D-4C1E-9533-483F3EC3F3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083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C115BC-0A55-4934-A002-116A56CA871B}" type="datetimeFigureOut">
              <a:rPr lang="ru-RU" smtClean="0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45999-E08D-4C1E-9533-483F3EC3F3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896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C115BC-0A55-4934-A002-116A56CA871B}" type="datetimeFigureOut">
              <a:rPr lang="ru-RU" smtClean="0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45999-E08D-4C1E-9533-483F3EC3F3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723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боч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609600" y="1340769"/>
            <a:ext cx="10972800" cy="648072"/>
          </a:xfrm>
        </p:spPr>
        <p:txBody>
          <a:bodyPr/>
          <a:lstStyle>
            <a:lvl1pPr marL="0" indent="0">
              <a:buNone/>
              <a:defRPr b="1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rgbClr val="5E7076"/>
                </a:solidFill>
              </a:defRPr>
            </a:lvl2pPr>
            <a:lvl3pPr>
              <a:defRPr>
                <a:solidFill>
                  <a:srgbClr val="5E7076"/>
                </a:solidFill>
              </a:defRPr>
            </a:lvl3pPr>
            <a:lvl4pPr>
              <a:defRPr>
                <a:solidFill>
                  <a:srgbClr val="5E7076"/>
                </a:solidFill>
              </a:defRPr>
            </a:lvl4pPr>
            <a:lvl5pPr>
              <a:defRPr>
                <a:solidFill>
                  <a:srgbClr val="5E7076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Объект 2"/>
          <p:cNvSpPr>
            <a:spLocks noGrp="1"/>
          </p:cNvSpPr>
          <p:nvPr>
            <p:ph sz="half" idx="10" hasCustomPrompt="1"/>
          </p:nvPr>
        </p:nvSpPr>
        <p:spPr>
          <a:xfrm>
            <a:off x="609600" y="2060849"/>
            <a:ext cx="10959008" cy="4065315"/>
          </a:xfrm>
        </p:spPr>
        <p:txBody>
          <a:bodyPr/>
          <a:lstStyle>
            <a:lvl1pPr marL="0" indent="0">
              <a:buNone/>
              <a:defRPr sz="2800" b="1">
                <a:solidFill>
                  <a:srgbClr val="5E7076"/>
                </a:solidFill>
              </a:defRPr>
            </a:lvl1pPr>
            <a:lvl2pPr>
              <a:defRPr sz="2400">
                <a:solidFill>
                  <a:srgbClr val="5E7076"/>
                </a:solidFill>
              </a:defRPr>
            </a:lvl2pPr>
            <a:lvl3pPr>
              <a:defRPr sz="2000">
                <a:solidFill>
                  <a:srgbClr val="5E7076"/>
                </a:solidFill>
              </a:defRPr>
            </a:lvl3pPr>
            <a:lvl4pPr>
              <a:defRPr sz="1800">
                <a:solidFill>
                  <a:srgbClr val="5E7076"/>
                </a:solidFill>
              </a:defRPr>
            </a:lvl4pPr>
            <a:lvl5pPr>
              <a:defRPr sz="1800">
                <a:solidFill>
                  <a:srgbClr val="5E707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Текст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0146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F64550-33D2-47C0-ABC1-1172CFBA8FC6}" type="datetimeFigureOut">
              <a:rPr lang="ru-RU" smtClean="0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77159-3F92-49CC-9253-B4F059568F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10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DD2CF0-1BD7-43E3-A538-37D3904C6E20}" type="datetimeFigureOut">
              <a:rPr lang="ru-RU" smtClean="0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19926-BEFB-4F09-94FB-77C631839F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93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70BEA7-9F56-474D-A123-69D5D2D6D70A}" type="datetimeFigureOut">
              <a:rPr lang="ru-RU" smtClean="0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11AB8-89DC-4061-9CE2-A57A87DFA2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80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0236C5-705C-49B2-B149-00231067894B}" type="datetimeFigureOut">
              <a:rPr lang="ru-RU" smtClean="0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162F2-5FB2-4D01-80D6-36A51EE322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7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C115BC-0A55-4934-A002-116A56CA871B}" type="datetimeFigureOut">
              <a:rPr lang="ru-RU" smtClean="0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45999-E08D-4C1E-9533-483F3EC3F3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68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976FC9-F16E-4086-85FC-BC709E87AF48}" type="datetimeFigureOut">
              <a:rPr lang="ru-RU" smtClean="0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CA313-D9C1-4730-97C7-D2A92D2B53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66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F74CA9-801A-4676-9B77-CDCAF8FC96B3}" type="datetimeFigureOut">
              <a:rPr lang="ru-RU" smtClean="0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1ED84-4982-44BD-A6CB-5DC7B92D3E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40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AAC115BC-0A55-4934-A002-116A56CA871B}" type="datetimeFigureOut">
              <a:rPr lang="ru-RU" smtClean="0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D45999-E08D-4C1E-9533-483F3EC3F3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76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C115BC-0A55-4934-A002-116A56CA871B}" type="datetimeFigureOut">
              <a:rPr lang="ru-RU" smtClean="0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E7D45999-E08D-4C1E-9533-483F3EC3F3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06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dimensions.ai/discover/publication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35560" y="4005064"/>
            <a:ext cx="9937104" cy="1792287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600" b="1" dirty="0" err="1"/>
              <a:t>Информационные</a:t>
            </a:r>
            <a:r>
              <a:rPr lang="en-US" sz="3600" b="1" dirty="0"/>
              <a:t> </a:t>
            </a:r>
            <a:r>
              <a:rPr lang="ru-RU" sz="3600" b="1" dirty="0"/>
              <a:t>ресурсы для принятия стратегических и оперативных решений </a:t>
            </a:r>
            <a:r>
              <a:rPr lang="ru-RU" sz="3600" b="1" dirty="0" smtClean="0"/>
              <a:t>по </a:t>
            </a:r>
            <a:r>
              <a:rPr lang="ru-RU" sz="3600" b="1" dirty="0"/>
              <a:t>управлению научными исследованиями организации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9536" y="6093296"/>
            <a:ext cx="6030913" cy="338137"/>
          </a:xfrm>
          <a:prstGeom prst="rect">
            <a:avLst/>
          </a:prstGeom>
        </p:spPr>
        <p:txBody>
          <a:bodyPr>
            <a:normAutofit/>
          </a:bodyPr>
          <a:lstStyle>
            <a:lvl1pPr indent="0"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cap="all" spc="250" baseline="0">
                <a:solidFill>
                  <a:schemeClr val="tx2"/>
                </a:solidFill>
              </a:defRPr>
            </a:lvl1pPr>
            <a:lvl2pPr indent="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>
                <a:solidFill>
                  <a:schemeClr val="tx2"/>
                </a:solidFill>
              </a:defRPr>
            </a:lvl2pPr>
            <a:lvl3pPr indent="0" algn="ctr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/>
            </a:lvl3pPr>
            <a:lvl4pPr indent="0" algn="ctr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>
                <a:solidFill>
                  <a:schemeClr val="tx2"/>
                </a:solidFill>
              </a:defRPr>
            </a:lvl4pPr>
            <a:lvl5pPr indent="0" algn="ctr">
              <a:spcBef>
                <a:spcPct val="20000"/>
              </a:spcBef>
              <a:buClr>
                <a:schemeClr val="accent5"/>
              </a:buClr>
              <a:buFontTx/>
              <a:buNone/>
              <a:defRPr kumimoji="0"/>
            </a:lvl5pPr>
            <a:lvl6pPr indent="0" algn="ctr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/>
            </a:lvl6pPr>
            <a:lvl7pPr indent="0" algn="ctr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baseline="0"/>
            </a:lvl7pPr>
            <a:lvl8pPr indent="0" algn="ctr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/>
            </a:lvl8pPr>
            <a:lvl9pPr indent="0" algn="ctr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cap="all" baseline="0"/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</a:t>
            </a:r>
            <a:r>
              <a:rPr lang="ru-RU" dirty="0">
                <a:latin typeface="+mn-lt"/>
                <a:cs typeface="+mn-cs"/>
              </a:rPr>
              <a:t>Москалева О.В., </a:t>
            </a:r>
            <a:r>
              <a:rPr lang="en-US" dirty="0">
                <a:latin typeface="+mn-lt"/>
                <a:cs typeface="+mn-cs"/>
              </a:rPr>
              <a:t>o.moskaleva@spbu.ru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9416" y="260648"/>
            <a:ext cx="11089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</a:rPr>
              <a:t>ХI- МЕЖДУНАРОДНАЯ НАУЧНО-ПРАКТИЧЕСКАЯ КОНФЕРЕНЦИЯ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Arial" panose="020B0604020202020204" pitchFamily="34" charset="0"/>
              </a:rPr>
              <a:t>«СОВРЕМЕННЫЕ МИРОВЫЕ ТРЕНДЫ В РАЗВИТИИ ВУЗОВСКОЙ БИБЛИОТЕКИ» </a:t>
            </a:r>
            <a:r>
              <a:rPr lang="ru-RU" dirty="0" smtClean="0">
                <a:latin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</a:rPr>
              <a:t>27-28 </a:t>
            </a:r>
            <a:r>
              <a:rPr lang="ru-RU" dirty="0">
                <a:latin typeface="Arial" panose="020B0604020202020204" pitchFamily="34" charset="0"/>
              </a:rPr>
              <a:t>апреля 2023 года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Название 1"/>
          <p:cNvSpPr>
            <a:spLocks noGrp="1"/>
          </p:cNvSpPr>
          <p:nvPr>
            <p:ph type="title"/>
          </p:nvPr>
        </p:nvSpPr>
        <p:spPr>
          <a:xfrm>
            <a:off x="2186633" y="10319"/>
            <a:ext cx="8110538" cy="728663"/>
          </a:xfrm>
        </p:spPr>
        <p:txBody>
          <a:bodyPr/>
          <a:lstStyle/>
          <a:p>
            <a:r>
              <a:rPr lang="ru-RU" altLang="ru-RU" sz="4000" b="1" dirty="0">
                <a:solidFill>
                  <a:schemeClr val="bg2">
                    <a:lumMod val="10000"/>
                  </a:schemeClr>
                </a:solidFill>
              </a:rPr>
              <a:t>Аналитические инструменты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34386"/>
              </p:ext>
            </p:extLst>
          </p:nvPr>
        </p:nvGraphicFramePr>
        <p:xfrm>
          <a:off x="886744" y="738982"/>
          <a:ext cx="11305256" cy="5916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58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93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53200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endParaRPr lang="ru-RU" sz="1800" dirty="0"/>
                    </a:p>
                    <a:p>
                      <a:pPr>
                        <a:lnSpc>
                          <a:spcPct val="60000"/>
                        </a:lnSpc>
                      </a:pPr>
                      <a:endParaRPr lang="ru-RU" sz="1800" dirty="0"/>
                    </a:p>
                    <a:p>
                      <a:pPr>
                        <a:lnSpc>
                          <a:spcPct val="60000"/>
                        </a:lnSpc>
                      </a:pPr>
                      <a:endParaRPr lang="ru-RU" sz="1800" dirty="0"/>
                    </a:p>
                    <a:p>
                      <a:pPr>
                        <a:lnSpc>
                          <a:spcPct val="60000"/>
                        </a:lnSpc>
                      </a:pPr>
                      <a:endParaRPr lang="ru-RU" sz="1800" dirty="0"/>
                    </a:p>
                    <a:p>
                      <a:pPr>
                        <a:lnSpc>
                          <a:spcPct val="60000"/>
                        </a:lnSpc>
                      </a:pPr>
                      <a:endParaRPr lang="ru-RU" sz="1800" dirty="0"/>
                    </a:p>
                  </a:txBody>
                  <a:tcPr marL="91443" marR="91443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endParaRPr lang="ru-RU" sz="1800" dirty="0"/>
                    </a:p>
                  </a:txBody>
                  <a:tcPr marL="91443" marR="9144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3412"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ru-RU" sz="1600" dirty="0">
                          <a:effectLst/>
                        </a:rPr>
                        <a:t>Сколько</a:t>
                      </a:r>
                      <a:r>
                        <a:rPr lang="ru-RU" sz="1600" baseline="0" dirty="0">
                          <a:effectLst/>
                        </a:rPr>
                        <a:t> статей опубликовано </a:t>
                      </a:r>
                      <a:r>
                        <a:rPr lang="ru-RU" sz="1600" dirty="0">
                          <a:effectLst/>
                        </a:rPr>
                        <a:t>учреждением / страной?</a:t>
                      </a:r>
                      <a:r>
                        <a:rPr lang="ru-RU" sz="1600" dirty="0"/>
                        <a:t> 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ru-RU" sz="1600" dirty="0"/>
                        <a:t>Какие статьи самые влиятельные в какой научной области? 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ru-RU" sz="1600" dirty="0"/>
                        <a:t>Какие авторы являются «восходящими звездами»? 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ru-RU" sz="1600" dirty="0"/>
                        <a:t>Как я могу узнать </a:t>
                      </a:r>
                      <a:r>
                        <a:rPr lang="ru-RU" sz="1600" dirty="0" err="1"/>
                        <a:t>H</a:t>
                      </a:r>
                      <a:r>
                        <a:rPr lang="ru-RU" sz="1600" dirty="0"/>
                        <a:t>-индекс отдельных исследователей? Или отдела?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ru-RU" sz="1600" b="1" dirty="0"/>
                        <a:t>Меняется ли направление исследований в моем учреждении?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ru-RU" sz="1600" b="1" dirty="0"/>
                        <a:t>Как выглядит мое учреждение по сравнению с конкурентами - или желательными соратниками? 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ru-RU" sz="1600" b="1" dirty="0"/>
                        <a:t>Каковы сильные стороны в моем учреждении? Какие из них нуждаются в улучшении? 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ru-RU" sz="1600" dirty="0"/>
                        <a:t>Какая средняя цитируемость в моем учреждении? Или в отдельных областях?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ru-RU" sz="1600" b="1" dirty="0"/>
                        <a:t> Кто с кем сотрудничает? И как часто? </a:t>
                      </a:r>
                    </a:p>
                  </a:txBody>
                  <a:tcPr marL="91443" marR="91443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ru-RU" sz="1600" dirty="0"/>
                        <a:t>Насколько эффективны были ранее принятые стратегические решения? 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ru-RU" sz="1600" dirty="0"/>
                        <a:t>Как распределить наилучшим образом ограниченные внутренние ресурсы? 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ru-RU" sz="1600" dirty="0"/>
                        <a:t>Используем ли мы перспективные направления наших сильных исследований? 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ru-RU" sz="1600" b="1" dirty="0"/>
                        <a:t>Как мы выглядим на фоне конкурентов в наших областях исследований? 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ru-RU" sz="1600" b="1" dirty="0"/>
                        <a:t>Каких исследователей стоило бы пригласить к сотрудничеству? 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ru-RU" sz="1600" b="1" dirty="0"/>
                        <a:t>Кто наши потенциальные партнеры? 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ru-RU" sz="1600" b="1" dirty="0"/>
                        <a:t>Как нам следует разнообразить наше исследовательское портфолио? 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ru-RU" sz="1600" b="1" dirty="0"/>
                        <a:t>Необходимо ли нам отрегулировать наш исследовательский фокус? 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ru-RU" sz="1600" dirty="0"/>
                        <a:t>Как мы можем реализовать нашу новую стратегию наилучшим способом? </a:t>
                      </a:r>
                    </a:p>
                  </a:txBody>
                  <a:tcPr marL="91443" marR="9144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3502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1223385"/>
            <a:ext cx="2736304" cy="62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4" name="Изображение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341630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5" name="Изображение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341630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3047" t="14085" r="62308" b="29468"/>
          <a:stretch/>
        </p:blipFill>
        <p:spPr>
          <a:xfrm>
            <a:off x="6841184" y="1200077"/>
            <a:ext cx="122413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332656"/>
            <a:ext cx="9883824" cy="7588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Возможный способ анализа публикационной стратегии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28" y="1340768"/>
            <a:ext cx="9270304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i="1" dirty="0">
              <a:latin typeface="Cambria Math"/>
            </a:endParaRPr>
          </a:p>
          <a:p>
            <a:pPr marL="0" indent="0" algn="ctr">
              <a:buNone/>
            </a:pPr>
            <a:r>
              <a:rPr lang="ru-RU" sz="3800" i="1" dirty="0"/>
              <a:t>КПС=</a:t>
            </a:r>
            <a:r>
              <a:rPr lang="en-US" sz="3800" i="1" dirty="0"/>
              <a:t>JNCI</a:t>
            </a:r>
            <a:r>
              <a:rPr lang="ru-RU" sz="3800" i="1" dirty="0"/>
              <a:t>/</a:t>
            </a:r>
            <a:r>
              <a:rPr lang="en-US" sz="3800" i="1" dirty="0"/>
              <a:t>CNCI</a:t>
            </a:r>
            <a:r>
              <a:rPr lang="ru-RU" sz="3800" i="1" dirty="0"/>
              <a:t> </a:t>
            </a:r>
            <a:endParaRPr lang="en-US" sz="3800" i="1" dirty="0"/>
          </a:p>
          <a:p>
            <a:pPr marL="0" indent="0">
              <a:buNone/>
            </a:pPr>
            <a:endParaRPr lang="en-US" sz="2000" dirty="0"/>
          </a:p>
          <a:p>
            <a:endParaRPr lang="en-US" sz="3800" dirty="0"/>
          </a:p>
          <a:p>
            <a:r>
              <a:rPr lang="ru-RU" sz="3800" dirty="0"/>
              <a:t>Если КПС</a:t>
            </a:r>
            <a:r>
              <a:rPr lang="en-US" sz="3800" dirty="0"/>
              <a:t>&gt;1, </a:t>
            </a:r>
            <a:r>
              <a:rPr lang="ru-RU" sz="3800" dirty="0"/>
              <a:t>это означает, что исследователи выбирают журналы более высокого уровня, чем в среднем в данной научной области</a:t>
            </a:r>
            <a:endParaRPr lang="en-US" sz="3800" dirty="0"/>
          </a:p>
          <a:p>
            <a:r>
              <a:rPr lang="ru-RU" sz="3800" dirty="0"/>
              <a:t>Если КПС</a:t>
            </a:r>
            <a:r>
              <a:rPr lang="en-US" sz="3800" dirty="0"/>
              <a:t>&lt;1,</a:t>
            </a:r>
            <a:r>
              <a:rPr lang="ru-RU" sz="3800" dirty="0"/>
              <a:t> это означает, что исследователи выбирают журналы хуже, чем в среднем по области</a:t>
            </a:r>
            <a:endParaRPr lang="en-US" sz="38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i="1" dirty="0" err="1"/>
              <a:t>Pislyakov</a:t>
            </a:r>
            <a:r>
              <a:rPr lang="en-US" sz="2600" i="1" dirty="0"/>
              <a:t> V. </a:t>
            </a:r>
            <a:r>
              <a:rPr lang="en-US" sz="2600" i="1" dirty="0" err="1"/>
              <a:t>Bibliometric</a:t>
            </a:r>
            <a:r>
              <a:rPr lang="en-US" sz="2600" i="1" dirty="0"/>
              <a:t> Indicators: Practical Guide. Moscow: National Training Foundation. 2014 (in Russian).</a:t>
            </a:r>
            <a:endParaRPr lang="ru-RU" sz="2600" i="1" dirty="0"/>
          </a:p>
        </p:txBody>
      </p:sp>
    </p:spTree>
    <p:extLst>
      <p:ext uri="{BB962C8B-B14F-4D97-AF65-F5344CB8AC3E}">
        <p14:creationId xmlns:p14="http://schemas.microsoft.com/office/powerpoint/2010/main" val="168924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260648"/>
            <a:ext cx="8534400" cy="75895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Трактовка данных</a:t>
            </a:r>
            <a:r>
              <a:rPr lang="en-US" b="1" dirty="0"/>
              <a:t> </a:t>
            </a:r>
            <a:r>
              <a:rPr lang="ru-RU" b="1" dirty="0"/>
              <a:t>для построения публикационной стратегии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404330"/>
              </p:ext>
            </p:extLst>
          </p:nvPr>
        </p:nvGraphicFramePr>
        <p:xfrm>
          <a:off x="1271464" y="1340768"/>
          <a:ext cx="914501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963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632" y="476672"/>
            <a:ext cx="10018713" cy="960511"/>
          </a:xfrm>
        </p:spPr>
        <p:txBody>
          <a:bodyPr/>
          <a:lstStyle/>
          <a:p>
            <a:r>
              <a:rPr lang="ru-RU" b="1" dirty="0"/>
              <a:t>Основные модули </a:t>
            </a:r>
            <a:r>
              <a:rPr lang="en-US" b="1" dirty="0" err="1"/>
              <a:t>SciVal</a:t>
            </a:r>
            <a:r>
              <a:rPr lang="en-US" b="1" dirty="0"/>
              <a:t>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325970"/>
            <a:ext cx="8966076" cy="501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3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548680"/>
            <a:ext cx="10018713" cy="792088"/>
          </a:xfrm>
        </p:spPr>
        <p:txBody>
          <a:bodyPr/>
          <a:lstStyle/>
          <a:p>
            <a:r>
              <a:rPr lang="ru-RU" b="1" dirty="0"/>
              <a:t>Стандартные возможности </a:t>
            </a:r>
            <a:r>
              <a:rPr lang="en-US" b="1" dirty="0" err="1"/>
              <a:t>SciVal</a:t>
            </a:r>
            <a:r>
              <a:rPr lang="en-US" b="1" dirty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4727" y="1916832"/>
            <a:ext cx="10945216" cy="432048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Overview - </a:t>
            </a:r>
            <a:r>
              <a:rPr lang="ru-RU" sz="2800" dirty="0"/>
              <a:t>Просмотр и анализ информации по публикациям заранее определенных разработчиком организаций, групп организаций, стран и т.д.</a:t>
            </a:r>
            <a:r>
              <a:rPr lang="en-US" sz="2800" dirty="0"/>
              <a:t> </a:t>
            </a:r>
            <a:r>
              <a:rPr lang="ru-RU" sz="2800" dirty="0"/>
              <a:t>за стандартные временные промежутки</a:t>
            </a:r>
          </a:p>
          <a:p>
            <a:r>
              <a:rPr lang="en-US" sz="2800" dirty="0"/>
              <a:t>Benchmarking - </a:t>
            </a:r>
            <a:r>
              <a:rPr lang="ru-RU" sz="2800" dirty="0"/>
              <a:t>Сравнение показателей организаций, групп организаций, стран и т.д.</a:t>
            </a:r>
            <a:r>
              <a:rPr lang="en-US" sz="2800" dirty="0"/>
              <a:t> </a:t>
            </a:r>
            <a:r>
              <a:rPr lang="ru-RU" sz="2800" dirty="0"/>
              <a:t>в определенные пользователем временные промежутки</a:t>
            </a:r>
          </a:p>
          <a:p>
            <a:r>
              <a:rPr lang="en-US" sz="2800" dirty="0"/>
              <a:t>Collaboration</a:t>
            </a:r>
            <a:r>
              <a:rPr lang="ru-RU" sz="2800" dirty="0"/>
              <a:t> – просмотр информации о международном сотрудничестве заранее определенных разработчиком организаций, групп организаций, стран и т.д.</a:t>
            </a:r>
            <a:r>
              <a:rPr lang="en-US" sz="2800" dirty="0"/>
              <a:t> </a:t>
            </a:r>
            <a:r>
              <a:rPr lang="ru-RU" sz="2800" dirty="0"/>
              <a:t>за стандартные временные промежутки</a:t>
            </a:r>
          </a:p>
          <a:p>
            <a:r>
              <a:rPr lang="en-US" sz="2800" dirty="0"/>
              <a:t>Trends – </a:t>
            </a:r>
            <a:r>
              <a:rPr lang="ru-RU" sz="2800" dirty="0"/>
              <a:t>выявление основных направлений развития для определения исследовательской стратегии и поиска возможностей сотрудничества с другими странами и организациями</a:t>
            </a:r>
          </a:p>
        </p:txBody>
      </p:sp>
    </p:spTree>
    <p:extLst>
      <p:ext uri="{BB962C8B-B14F-4D97-AF65-F5344CB8AC3E}">
        <p14:creationId xmlns:p14="http://schemas.microsoft.com/office/powerpoint/2010/main" val="421344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476672"/>
            <a:ext cx="10018713" cy="1752599"/>
          </a:xfrm>
        </p:spPr>
        <p:txBody>
          <a:bodyPr>
            <a:normAutofit/>
          </a:bodyPr>
          <a:lstStyle/>
          <a:p>
            <a:r>
              <a:rPr lang="ru-RU" b="1" dirty="0"/>
              <a:t>Анализ деятельности групп исследователей (подразделений организации)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630251" y="2780928"/>
            <a:ext cx="10297144" cy="285635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200" dirty="0"/>
              <a:t>Сбор информации о </a:t>
            </a:r>
            <a:r>
              <a:rPr lang="en-US" sz="3200" dirty="0"/>
              <a:t>Scopus </a:t>
            </a:r>
            <a:r>
              <a:rPr lang="en-US" sz="3200" dirty="0" err="1"/>
              <a:t>AuthorID</a:t>
            </a:r>
            <a:r>
              <a:rPr lang="ru-RU" sz="3200" dirty="0"/>
              <a:t> любым возможным способом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/>
              <a:t>Формирование группы в </a:t>
            </a:r>
            <a:r>
              <a:rPr lang="en-US" sz="3200" dirty="0" err="1"/>
              <a:t>SciVal</a:t>
            </a:r>
            <a:r>
              <a:rPr lang="en-US" sz="32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/>
              <a:t>Анализ публикаций всеми возможными способами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574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9496" y="653951"/>
            <a:ext cx="10632504" cy="758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dirty="0"/>
              <a:t>Данные о международном сотрудничестве в </a:t>
            </a:r>
            <a:r>
              <a:rPr lang="en-US" sz="3200" b="1" dirty="0" err="1"/>
              <a:t>SciVal</a:t>
            </a:r>
            <a:r>
              <a:rPr lang="en-US" sz="3200" b="1" dirty="0"/>
              <a:t> </a:t>
            </a:r>
            <a:r>
              <a:rPr lang="ru-RU" sz="3200" b="1" dirty="0"/>
              <a:t>и существующие </a:t>
            </a:r>
            <a:r>
              <a:rPr lang="ru-RU" sz="3200" b="1" dirty="0" smtClean="0"/>
              <a:t>соглашения (на примере СПбГУ)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587271"/>
              </p:ext>
            </p:extLst>
          </p:nvPr>
        </p:nvGraphicFramePr>
        <p:xfrm>
          <a:off x="1343471" y="1412776"/>
          <a:ext cx="10369153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424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79023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Collaborating organizations in </a:t>
                      </a:r>
                      <a:r>
                        <a:rPr lang="en-US" sz="2400" dirty="0" err="1"/>
                        <a:t>SciVal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Number of agreements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7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Germany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791">
                <a:tc>
                  <a:txBody>
                    <a:bodyPr/>
                    <a:lstStyle/>
                    <a:p>
                      <a:r>
                        <a:rPr lang="en-US" sz="2400" dirty="0"/>
                        <a:t>Italy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791">
                <a:tc>
                  <a:txBody>
                    <a:bodyPr/>
                    <a:lstStyle/>
                    <a:p>
                      <a:r>
                        <a:rPr lang="en-US" sz="2400" dirty="0"/>
                        <a:t>France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791">
                <a:tc>
                  <a:txBody>
                    <a:bodyPr/>
                    <a:lstStyle/>
                    <a:p>
                      <a:r>
                        <a:rPr lang="en-US" sz="2400" dirty="0"/>
                        <a:t>USA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791">
                <a:tc>
                  <a:txBody>
                    <a:bodyPr/>
                    <a:lstStyle/>
                    <a:p>
                      <a:r>
                        <a:rPr lang="en-US" sz="2400" dirty="0"/>
                        <a:t>Australia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791">
                <a:tc>
                  <a:txBody>
                    <a:bodyPr/>
                    <a:lstStyle/>
                    <a:p>
                      <a:r>
                        <a:rPr lang="en-US" sz="2400" dirty="0"/>
                        <a:t>Canada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791">
                <a:tc>
                  <a:txBody>
                    <a:bodyPr/>
                    <a:lstStyle/>
                    <a:p>
                      <a:r>
                        <a:rPr lang="en-US" sz="2400" dirty="0"/>
                        <a:t>Brazil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2791">
                <a:tc>
                  <a:txBody>
                    <a:bodyPr/>
                    <a:lstStyle/>
                    <a:p>
                      <a:r>
                        <a:rPr lang="en-US" sz="2400" dirty="0"/>
                        <a:t>Finland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2791">
                <a:tc>
                  <a:txBody>
                    <a:bodyPr/>
                    <a:lstStyle/>
                    <a:p>
                      <a:r>
                        <a:rPr lang="en-US" sz="2400" dirty="0"/>
                        <a:t>Poland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2791">
                <a:tc>
                  <a:txBody>
                    <a:bodyPr/>
                    <a:lstStyle/>
                    <a:p>
                      <a:r>
                        <a:rPr lang="en-US" sz="2400" dirty="0"/>
                        <a:t>China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3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27986" y="221414"/>
            <a:ext cx="5564173" cy="5400328"/>
            <a:chOff x="184498" y="188776"/>
            <a:chExt cx="5564173" cy="540032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98" y="188776"/>
              <a:ext cx="5564173" cy="5400328"/>
            </a:xfrm>
            <a:prstGeom prst="rect">
              <a:avLst/>
            </a:prstGeom>
            <a:noFill/>
            <a:ln>
              <a:noFill/>
            </a:ln>
            <a:effectLst>
              <a:outerShdw blurRad="203200" dist="1524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2267744" y="1268760"/>
              <a:ext cx="864096" cy="216024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791745" y="908720"/>
            <a:ext cx="5666248" cy="5458620"/>
            <a:chOff x="2051720" y="1052736"/>
            <a:chExt cx="5666248" cy="545862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2736"/>
              <a:ext cx="5666248" cy="5458620"/>
            </a:xfrm>
            <a:prstGeom prst="rect">
              <a:avLst/>
            </a:prstGeom>
            <a:noFill/>
            <a:ln>
              <a:noFill/>
            </a:ln>
            <a:effectLst>
              <a:outerShdw blurRad="203200" dist="1524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Скругленный прямоугольник 8"/>
            <p:cNvSpPr/>
            <p:nvPr/>
          </p:nvSpPr>
          <p:spPr>
            <a:xfrm>
              <a:off x="4211960" y="2204864"/>
              <a:ext cx="864096" cy="216024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7752184" y="2090416"/>
            <a:ext cx="4139693" cy="4543848"/>
            <a:chOff x="4417437" y="2120889"/>
            <a:chExt cx="4139693" cy="4543848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7437" y="2120889"/>
              <a:ext cx="4139693" cy="4543848"/>
            </a:xfrm>
            <a:prstGeom prst="rect">
              <a:avLst/>
            </a:prstGeom>
            <a:noFill/>
            <a:ln>
              <a:noFill/>
            </a:ln>
            <a:effectLst>
              <a:outerShdw blurRad="203200" dist="1524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6228184" y="3068960"/>
              <a:ext cx="864096" cy="216024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1928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618898"/>
            <a:ext cx="10018713" cy="864096"/>
          </a:xfrm>
        </p:spPr>
        <p:txBody>
          <a:bodyPr/>
          <a:lstStyle/>
          <a:p>
            <a:r>
              <a:rPr lang="ru-RU" b="1" dirty="0"/>
              <a:t>Большое число тематик и научных групп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0170" y="1988840"/>
            <a:ext cx="10754462" cy="37849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u-RU" sz="2800" dirty="0"/>
              <a:t>Выделить те</a:t>
            </a:r>
            <a:r>
              <a:rPr lang="en-US" sz="2800" dirty="0"/>
              <a:t>,</a:t>
            </a:r>
            <a:r>
              <a:rPr lang="ru-RU" sz="2800" dirty="0"/>
              <a:t> которые являются основными</a:t>
            </a:r>
            <a:r>
              <a:rPr lang="en-US" sz="2800" dirty="0"/>
              <a:t> (</a:t>
            </a:r>
            <a:r>
              <a:rPr lang="ru-RU" sz="2800" dirty="0"/>
              <a:t>значимо влияют на общий результат организации</a:t>
            </a:r>
            <a:r>
              <a:rPr lang="en-US" sz="2800" dirty="0"/>
              <a:t>)</a:t>
            </a:r>
            <a:endParaRPr lang="ru-RU" sz="2800" dirty="0"/>
          </a:p>
          <a:p>
            <a:r>
              <a:rPr lang="ru-RU" sz="2800" dirty="0"/>
              <a:t>Увидеть</a:t>
            </a:r>
            <a:r>
              <a:rPr lang="en-US" sz="2800" dirty="0"/>
              <a:t>,</a:t>
            </a:r>
            <a:r>
              <a:rPr lang="ru-RU" sz="2800" dirty="0"/>
              <a:t> как ваши тематики видят другие ученые (если видят)</a:t>
            </a:r>
          </a:p>
          <a:p>
            <a:r>
              <a:rPr lang="ru-RU" sz="2800" dirty="0"/>
              <a:t>Индивидуализировать помощь и рекомендации развития для каждой научной группы</a:t>
            </a:r>
          </a:p>
          <a:p>
            <a:pPr lvl="1"/>
            <a:r>
              <a:rPr lang="ru-RU" sz="2400" dirty="0"/>
              <a:t>Приоритетные журналы</a:t>
            </a:r>
          </a:p>
          <a:p>
            <a:pPr lvl="1"/>
            <a:r>
              <a:rPr lang="ru-RU" sz="2400" dirty="0"/>
              <a:t>Приоритетные </a:t>
            </a:r>
            <a:r>
              <a:rPr lang="ru-RU" sz="2400" dirty="0" err="1"/>
              <a:t>коллаборации</a:t>
            </a:r>
            <a:endParaRPr lang="ru-RU" sz="2400" dirty="0"/>
          </a:p>
          <a:p>
            <a:pPr lvl="1"/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1584" y="594928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Инструменты </a:t>
            </a:r>
            <a:r>
              <a:rPr lang="en-US" dirty="0"/>
              <a:t>Citation topic (</a:t>
            </a:r>
            <a:r>
              <a:rPr lang="en-US" dirty="0" err="1"/>
              <a:t>InCites</a:t>
            </a:r>
            <a:r>
              <a:rPr lang="en-US" dirty="0"/>
              <a:t>) </a:t>
            </a:r>
            <a:r>
              <a:rPr lang="ru-RU" dirty="0"/>
              <a:t>или </a:t>
            </a:r>
            <a:r>
              <a:rPr lang="en-US" dirty="0"/>
              <a:t>Topic of Prominent (</a:t>
            </a:r>
            <a:r>
              <a:rPr lang="en-US" dirty="0" err="1"/>
              <a:t>SciVal</a:t>
            </a:r>
            <a:r>
              <a:rPr lang="en-US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7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B479A6-3F77-6648-A746-BFB25C6D1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404664"/>
            <a:ext cx="7344816" cy="1325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b="1" dirty="0"/>
              <a:t>Топики в </a:t>
            </a:r>
            <a:r>
              <a:rPr lang="ru-RU" b="1" dirty="0" err="1"/>
              <a:t>SciVal</a:t>
            </a:r>
            <a:r>
              <a:rPr lang="ru-RU" b="1" dirty="0"/>
              <a:t> и </a:t>
            </a:r>
            <a:r>
              <a:rPr lang="ru-RU" b="1" dirty="0" err="1"/>
              <a:t>InCites</a:t>
            </a:r>
            <a:endParaRPr lang="ru-RU" b="1" dirty="0"/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D2CBFA85-DCFE-9A44-88C2-3FA69990E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340768"/>
            <a:ext cx="4104456" cy="5382021"/>
          </a:xfr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xmlns="" id="{24793D73-FF2C-F74E-806E-F0DA27B852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304122"/>
            <a:ext cx="5336295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4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775520" y="195359"/>
            <a:ext cx="9793088" cy="1027112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ru-RU" b="1" dirty="0"/>
              <a:t>Доля публикаций РФ в </a:t>
            </a:r>
            <a:r>
              <a:rPr lang="en-US" altLang="ru-RU" b="1" dirty="0"/>
              <a:t>Web of Science</a:t>
            </a:r>
            <a:r>
              <a:rPr lang="ru-RU" altLang="ru-RU" b="1" dirty="0"/>
              <a:t> СС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11597"/>
              </p:ext>
            </p:extLst>
          </p:nvPr>
        </p:nvGraphicFramePr>
        <p:xfrm>
          <a:off x="407368" y="1222471"/>
          <a:ext cx="11568608" cy="5453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03"/>
          <a:stretch/>
        </p:blipFill>
        <p:spPr bwMode="auto">
          <a:xfrm>
            <a:off x="2423592" y="1124744"/>
            <a:ext cx="7999589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5086" y="332656"/>
            <a:ext cx="8356600" cy="6480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b="1" dirty="0"/>
              <a:t>Дойти до уровня научных групп</a:t>
            </a:r>
          </a:p>
        </p:txBody>
      </p:sp>
    </p:spTree>
    <p:extLst>
      <p:ext uri="{BB962C8B-B14F-4D97-AF65-F5344CB8AC3E}">
        <p14:creationId xmlns:p14="http://schemas.microsoft.com/office/powerpoint/2010/main" val="44422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195226"/>
            <a:ext cx="10515600" cy="132556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ru-RU" b="1" dirty="0"/>
              <a:t>Выявление научных связей с использованием построения карт науки </a:t>
            </a:r>
            <a:r>
              <a:rPr lang="en-US" b="1" dirty="0"/>
              <a:t>(</a:t>
            </a:r>
            <a:r>
              <a:rPr lang="en-US" b="1" dirty="0" err="1"/>
              <a:t>VosViewer</a:t>
            </a:r>
            <a:r>
              <a:rPr lang="en-US" b="1" dirty="0"/>
              <a:t>)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98" b="4156"/>
          <a:stretch/>
        </p:blipFill>
        <p:spPr>
          <a:xfrm>
            <a:off x="1199456" y="2348880"/>
            <a:ext cx="4474963" cy="4032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1192" b="9041"/>
          <a:stretch/>
        </p:blipFill>
        <p:spPr>
          <a:xfrm>
            <a:off x="5303912" y="2600908"/>
            <a:ext cx="6564164" cy="3528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3472" y="1772816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 соавторству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84032" y="1778761"/>
            <a:ext cx="4105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 библиографическому сочетанию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52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4.png"/>
          <p:cNvPicPr/>
          <p:nvPr/>
        </p:nvPicPr>
        <p:blipFill>
          <a:blip r:embed="rId2"/>
          <a:stretch/>
        </p:blipFill>
        <p:spPr bwMode="auto">
          <a:xfrm>
            <a:off x="983432" y="1181821"/>
            <a:ext cx="5381217" cy="2853351"/>
          </a:xfrm>
          <a:prstGeom prst="rect">
            <a:avLst/>
          </a:prstGeom>
          <a:ln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669" y="61705"/>
            <a:ext cx="10369152" cy="105273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ru-RU" b="1" dirty="0"/>
              <a:t>Поисковый и аналитический инструмент - </a:t>
            </a:r>
            <a:r>
              <a:rPr lang="en-US" b="1" dirty="0"/>
              <a:t>Dimensions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6816080" y="2564904"/>
            <a:ext cx="576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Franklin Gothic Book"/>
                <a:cs typeface="Estrangelo Edessa"/>
              </a:rPr>
              <a:t>Свободная версия - </a:t>
            </a:r>
            <a:r>
              <a:rPr lang="en-US" sz="2000" u="sng" dirty="0">
                <a:solidFill>
                  <a:schemeClr val="accent5">
                    <a:lumMod val="50000"/>
                  </a:schemeClr>
                </a:solidFill>
                <a:latin typeface="Franklin Gothic Book"/>
                <a:cs typeface="Estrangelo Edessa"/>
                <a:hlinkClick r:id="rId3" tooltip="https://app.dimensions.ai/discover/publication"/>
              </a:rPr>
              <a:t>https://app.dimensions.ai/discover/publication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Franklin Gothic Book"/>
                <a:cs typeface="Estrangelo Edessa"/>
              </a:rPr>
              <a:t>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Franklin Gothic Book"/>
              <a:cs typeface="Estrangelo Edessa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207568" y="3407551"/>
            <a:ext cx="9865096" cy="338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860535" y="0"/>
            <a:ext cx="10018712" cy="8709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Dimensions</a:t>
            </a:r>
            <a:r>
              <a:rPr lang="ru-RU" b="1" dirty="0"/>
              <a:t> – полная версия</a:t>
            </a:r>
            <a:endParaRPr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881820" y="870992"/>
            <a:ext cx="9180632" cy="585615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1847528" y="1340768"/>
            <a:ext cx="2016225" cy="5184576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919536" y="194178"/>
            <a:ext cx="10515600" cy="61496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ru-RU" b="1" dirty="0"/>
              <a:t>Поиск и анализ публикаций в </a:t>
            </a:r>
            <a:r>
              <a:rPr lang="en-US" b="1" dirty="0"/>
              <a:t>Dimensions</a:t>
            </a:r>
            <a:endParaRPr lang="ru-RU" b="1" dirty="0"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896623" y="1159468"/>
            <a:ext cx="9338642" cy="2229499"/>
            <a:chOff x="2282" y="963985"/>
            <a:chExt cx="12192000" cy="34822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2282" y="963985"/>
              <a:ext cx="12192000" cy="3482200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 bwMode="auto">
            <a:xfrm>
              <a:off x="2927648" y="980728"/>
              <a:ext cx="1644352" cy="43204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11424" y="3645024"/>
            <a:ext cx="4889533" cy="21576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133837" y="4653136"/>
            <a:ext cx="3754277" cy="18166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680176" y="1321259"/>
            <a:ext cx="4368726" cy="2757358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6"/>
          <a:stretch/>
        </p:blipFill>
        <p:spPr bwMode="auto">
          <a:xfrm>
            <a:off x="6528048" y="4021634"/>
            <a:ext cx="5599721" cy="236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8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847528" y="396224"/>
            <a:ext cx="10515600" cy="54296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ru-RU" b="1"/>
              <a:t>Описание и метрики публикации в </a:t>
            </a:r>
            <a:r>
              <a:rPr lang="en-US" b="1"/>
              <a:t>Dimensions</a:t>
            </a:r>
            <a:endParaRPr lang="ru-RU" b="1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8935" y="3458344"/>
            <a:ext cx="6023992" cy="32426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168008" y="3429000"/>
            <a:ext cx="5591944" cy="17586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109004" y="5301208"/>
            <a:ext cx="5879976" cy="12139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495600" y="1052736"/>
            <a:ext cx="8209070" cy="24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8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3052" y="1343150"/>
            <a:ext cx="7090717" cy="42484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251063" y="4287600"/>
            <a:ext cx="4864621" cy="2608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455557" y="363859"/>
            <a:ext cx="10515600" cy="13255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b="1" dirty="0"/>
              <a:t>Профиль автора в </a:t>
            </a:r>
            <a:r>
              <a:rPr lang="en-US" b="1" dirty="0"/>
              <a:t>Dimensions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1433348" y="4624421"/>
            <a:ext cx="624913" cy="479293"/>
          </a:xfrm>
          <a:prstGeom prst="roundRect">
            <a:avLst>
              <a:gd name="adj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 bwMode="auto">
          <a:xfrm>
            <a:off x="8478742" y="3937039"/>
            <a:ext cx="3574601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/>
              <a:t>Если есть регистрация в </a:t>
            </a:r>
            <a:r>
              <a:rPr lang="en-US" dirty="0"/>
              <a:t>ORCID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11601789" y="4394019"/>
            <a:ext cx="288032" cy="262913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713357" y="1261665"/>
            <a:ext cx="4176464" cy="25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991544" y="318167"/>
            <a:ext cx="8419225" cy="6869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b="1" dirty="0"/>
              <a:t>Гранты автора в </a:t>
            </a:r>
            <a:r>
              <a:rPr lang="en-US" b="1" dirty="0" smtClean="0"/>
              <a:t>Dimensions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055440" y="1196752"/>
            <a:ext cx="7416824" cy="19210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8041" y="3501008"/>
            <a:ext cx="6168008" cy="3084004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 bwMode="auto">
          <a:xfrm>
            <a:off x="4007768" y="1700808"/>
            <a:ext cx="288032" cy="172819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 bwMode="auto">
          <a:xfrm rot="16199999">
            <a:off x="6802072" y="5229200"/>
            <a:ext cx="288032" cy="172819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896200" y="4581128"/>
            <a:ext cx="4007768" cy="218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3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63552" y="692696"/>
            <a:ext cx="8731696" cy="7588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Аналитика по грантам – </a:t>
            </a:r>
            <a:r>
              <a:rPr lang="en-US" b="1" dirty="0"/>
              <a:t>Dimensions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916832"/>
            <a:ext cx="5664887" cy="36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913" y="1916832"/>
            <a:ext cx="6013968" cy="36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03512" y="624110"/>
            <a:ext cx="10369151" cy="128089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/>
              <a:t>Что необходимо для получения корректных данных из указателей цитирования?</a:t>
            </a:r>
            <a:endParaRPr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775520" y="2204864"/>
            <a:ext cx="9873108" cy="377762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/>
              <a:t>Наличие и корректность профиля организации</a:t>
            </a:r>
            <a:endParaRPr sz="1400" dirty="0"/>
          </a:p>
          <a:p>
            <a:pPr lvl="1">
              <a:defRPr/>
            </a:pPr>
            <a:r>
              <a:rPr lang="ru-RU" sz="2000" dirty="0"/>
              <a:t>Объединение в один профиль всех возможных названий организации</a:t>
            </a:r>
            <a:endParaRPr sz="1200" dirty="0"/>
          </a:p>
          <a:p>
            <a:pPr lvl="1">
              <a:defRPr/>
            </a:pPr>
            <a:r>
              <a:rPr lang="ru-RU" sz="2000" dirty="0"/>
              <a:t>Регулярная проверка публикаций организации на предмет выявления ненормативных указаний </a:t>
            </a:r>
            <a:r>
              <a:rPr lang="ru-RU" sz="2000" dirty="0" err="1"/>
              <a:t>аффилиации</a:t>
            </a:r>
            <a:r>
              <a:rPr lang="ru-RU" sz="2000" dirty="0"/>
              <a:t> (оптимально иметь собственную </a:t>
            </a:r>
            <a:r>
              <a:rPr lang="en-US" sz="2000" dirty="0"/>
              <a:t>CRIS</a:t>
            </a:r>
            <a:r>
              <a:rPr lang="ru-RU" sz="2000" dirty="0"/>
              <a:t>, в которую авторы вносят или импортируют свои публикации)</a:t>
            </a:r>
            <a:endParaRPr sz="1200" dirty="0"/>
          </a:p>
          <a:p>
            <a:pPr>
              <a:defRPr/>
            </a:pPr>
            <a:r>
              <a:rPr lang="ru-RU" sz="2400" dirty="0"/>
              <a:t> Корректные профили авторов организации и/или регистрация в системах идентификации авторов/исследователей</a:t>
            </a:r>
            <a:endParaRPr sz="1400" dirty="0"/>
          </a:p>
          <a:p>
            <a:pPr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4586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404664"/>
            <a:ext cx="9119699" cy="1280890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Публикации Казахстана </a:t>
            </a:r>
            <a:r>
              <a:rPr lang="en-US" b="1" dirty="0"/>
              <a:t>Scopus </a:t>
            </a:r>
            <a:r>
              <a:rPr lang="ru-RU" b="1" dirty="0"/>
              <a:t>и </a:t>
            </a:r>
            <a:r>
              <a:rPr lang="en-US" b="1" dirty="0" err="1"/>
              <a:t>WoS</a:t>
            </a:r>
            <a:endParaRPr lang="ru-RU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362476"/>
              </p:ext>
            </p:extLst>
          </p:nvPr>
        </p:nvGraphicFramePr>
        <p:xfrm>
          <a:off x="1559496" y="2133600"/>
          <a:ext cx="9945117" cy="4175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46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Заголовок 1"/>
          <p:cNvSpPr>
            <a:spLocks noGrp="1"/>
          </p:cNvSpPr>
          <p:nvPr>
            <p:ph type="title"/>
          </p:nvPr>
        </p:nvSpPr>
        <p:spPr>
          <a:xfrm>
            <a:off x="1991544" y="476672"/>
            <a:ext cx="8784455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altLang="ru-RU" sz="3200" b="1" dirty="0"/>
              <a:t>Что можно делать на уровне отдельно взятого университета?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440" y="1916832"/>
            <a:ext cx="10873207" cy="3528392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400" i="1" dirty="0"/>
              <a:t>Административно-организационные меры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Обязательное указание университета (НИИ) в качестве места работы автора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Правильное указание </a:t>
            </a:r>
            <a:r>
              <a:rPr lang="ru-RU" sz="2400" dirty="0" err="1"/>
              <a:t>аффилиации</a:t>
            </a:r>
            <a:r>
              <a:rPr lang="ru-RU" sz="2400" dirty="0"/>
              <a:t> авторов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Регистрация авторов в системах </a:t>
            </a:r>
            <a:r>
              <a:rPr lang="en-US" sz="2400" dirty="0" err="1"/>
              <a:t>ResearcherID</a:t>
            </a:r>
            <a:r>
              <a:rPr lang="ru-RU" sz="2400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Publons</a:t>
            </a:r>
            <a:r>
              <a:rPr lang="en-US" sz="2400" dirty="0"/>
              <a:t>), ORCID, Science Index[</a:t>
            </a:r>
            <a:r>
              <a:rPr lang="ru-RU" sz="2400" dirty="0"/>
              <a:t>Автор</a:t>
            </a:r>
            <a:r>
              <a:rPr lang="en-US" sz="2400" dirty="0"/>
              <a:t>]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Установление требований по наличию публикаций при избрании на должности НПР</a:t>
            </a:r>
          </a:p>
          <a:p>
            <a:pPr marL="274320" indent="-274320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Повышение видимости научных публикаций и иных результатов НИД организации (внедрение </a:t>
            </a:r>
            <a:r>
              <a:rPr lang="en-US" sz="2400" dirty="0"/>
              <a:t>CRIS, </a:t>
            </a:r>
            <a:r>
              <a:rPr lang="ru-RU" sz="2400" dirty="0"/>
              <a:t>создание </a:t>
            </a:r>
            <a:r>
              <a:rPr lang="ru-RU" sz="2400" dirty="0" err="1"/>
              <a:t>репозитория</a:t>
            </a:r>
            <a:r>
              <a:rPr lang="ru-RU" sz="2400" dirty="0"/>
              <a:t> публикаций и научных данных)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638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Заголовок 1"/>
          <p:cNvSpPr>
            <a:spLocks noGrp="1"/>
          </p:cNvSpPr>
          <p:nvPr>
            <p:ph type="title"/>
          </p:nvPr>
        </p:nvSpPr>
        <p:spPr>
          <a:xfrm>
            <a:off x="2207568" y="404664"/>
            <a:ext cx="9793336" cy="13684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altLang="ru-RU" sz="3200" b="1" dirty="0"/>
              <a:t>Что можно делать на уровне отдельно взятого университета или НИИ?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28" y="1773113"/>
            <a:ext cx="9648824" cy="3626168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3200" i="1" dirty="0"/>
              <a:t>Изменение/корректировка научной политики</a:t>
            </a:r>
            <a:endParaRPr lang="ru-RU" sz="32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Расширение международного научно-технического сотрудничества</a:t>
            </a:r>
            <a:endParaRPr lang="en-US" sz="24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Расширение сотрудничества с реальным сектором экономики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Приглашение для работы в университете ведущих ученых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Повышение квалификации сотрудников, аспирантов и студентов – обучение академическому письму, работе с базами данных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Расширение доступа к электронным информационным ресурсам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887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99456" y="404664"/>
            <a:ext cx="10657184" cy="935830"/>
          </a:xfr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>
              <a:spcBef>
                <a:spcPct val="0"/>
              </a:spcBef>
            </a:pPr>
            <a:r>
              <a:rPr lang="ru-RU" sz="36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Публикационная активность СПбГУ и доступ к информационным ресурсам</a:t>
            </a:r>
            <a:endParaRPr lang="ru-RU" sz="3600" cap="none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2855349637"/>
              </p:ext>
            </p:extLst>
          </p:nvPr>
        </p:nvGraphicFramePr>
        <p:xfrm>
          <a:off x="1415480" y="1700808"/>
          <a:ext cx="9731424" cy="4464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60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>
          <a:xfrm>
            <a:off x="1919536" y="404664"/>
            <a:ext cx="10225136" cy="1944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altLang="ru-RU" sz="3200" b="1" dirty="0"/>
              <a:t>Что можно делать на уровне отдельно взятого университета?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20" y="1628800"/>
            <a:ext cx="9937352" cy="4609107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800" i="1" dirty="0"/>
              <a:t>Стимулирующие меры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28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/>
              <a:t>Установление постоянных (на год) или разовых доплат за научные публикации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/>
              <a:t>Премирование по результатам года или за особо выдающиеся публикации (по журналам или по цитированию)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/>
              <a:t>Компенсация оплаты публикаций в журналах </a:t>
            </a:r>
            <a:r>
              <a:rPr lang="en-US" sz="2800" dirty="0"/>
              <a:t>Open Access </a:t>
            </a:r>
            <a:r>
              <a:rPr lang="ru-RU" sz="2800" dirty="0"/>
              <a:t>(или статей </a:t>
            </a:r>
            <a:r>
              <a:rPr lang="en-US" sz="2800" dirty="0"/>
              <a:t>Open Access)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625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>
          <a:xfrm>
            <a:off x="3503712" y="548680"/>
            <a:ext cx="7239000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altLang="ru-RU" sz="3200" b="1" dirty="0"/>
              <a:t>Что и как стимулировать?</a:t>
            </a:r>
          </a:p>
        </p:txBody>
      </p:sp>
      <p:sp>
        <p:nvSpPr>
          <p:cNvPr id="79875" name="Объект 2"/>
          <p:cNvSpPr>
            <a:spLocks noGrp="1"/>
          </p:cNvSpPr>
          <p:nvPr>
            <p:ph idx="1"/>
          </p:nvPr>
        </p:nvSpPr>
        <p:spPr>
          <a:xfrm>
            <a:off x="1775520" y="980728"/>
            <a:ext cx="9937104" cy="5616624"/>
          </a:xfrm>
        </p:spPr>
        <p:txBody>
          <a:bodyPr anchor="ctr"/>
          <a:lstStyle/>
          <a:p>
            <a:r>
              <a:rPr lang="ru-RU" altLang="ru-RU" sz="2800" i="1" dirty="0"/>
              <a:t>Все публикации, включая монографии и учебники?</a:t>
            </a:r>
            <a:endParaRPr lang="en-US" altLang="ru-RU" sz="2800" i="1" dirty="0"/>
          </a:p>
          <a:p>
            <a:r>
              <a:rPr lang="ru-RU" altLang="ru-RU" sz="2800" i="1" dirty="0"/>
              <a:t>Только статьи в журналах?</a:t>
            </a:r>
          </a:p>
          <a:p>
            <a:r>
              <a:rPr lang="ru-RU" altLang="ru-RU" sz="2800" i="1" dirty="0"/>
              <a:t>Статьи в РИНЦ, </a:t>
            </a:r>
            <a:r>
              <a:rPr lang="en-US" altLang="ru-RU" sz="2800" i="1" dirty="0"/>
              <a:t>Web of Science </a:t>
            </a:r>
            <a:r>
              <a:rPr lang="ru-RU" altLang="ru-RU" sz="2800" i="1" dirty="0"/>
              <a:t>и </a:t>
            </a:r>
            <a:r>
              <a:rPr lang="en-US" altLang="ru-RU" sz="2800" i="1" dirty="0"/>
              <a:t>Scopus</a:t>
            </a:r>
            <a:r>
              <a:rPr lang="ru-RU" altLang="ru-RU" sz="2800" i="1" dirty="0"/>
              <a:t>?</a:t>
            </a:r>
            <a:r>
              <a:rPr lang="en-US" altLang="ru-RU" sz="2800" i="1" dirty="0"/>
              <a:t> </a:t>
            </a:r>
            <a:endParaRPr lang="ru-RU" altLang="ru-RU" sz="2800" i="1" dirty="0"/>
          </a:p>
          <a:p>
            <a:r>
              <a:rPr lang="ru-RU" altLang="ru-RU" sz="2800" i="1" dirty="0"/>
              <a:t>Только   входящие в </a:t>
            </a:r>
            <a:r>
              <a:rPr lang="en-US" altLang="ru-RU" sz="2800" i="1" dirty="0"/>
              <a:t>Web of Science </a:t>
            </a:r>
            <a:r>
              <a:rPr lang="ru-RU" altLang="ru-RU" sz="2800" i="1" dirty="0"/>
              <a:t>и </a:t>
            </a:r>
            <a:r>
              <a:rPr lang="en-US" altLang="ru-RU" sz="2800" i="1" dirty="0"/>
              <a:t>Scopus</a:t>
            </a:r>
            <a:r>
              <a:rPr lang="ru-RU" altLang="ru-RU" sz="2800" i="1" dirty="0"/>
              <a:t>?</a:t>
            </a:r>
            <a:endParaRPr lang="en-US" altLang="ru-RU" sz="2800" i="1" dirty="0"/>
          </a:p>
          <a:p>
            <a:r>
              <a:rPr lang="ru-RU" altLang="ru-RU" sz="2800" i="1" dirty="0"/>
              <a:t>Только в рейтинговых журналах?</a:t>
            </a:r>
          </a:p>
          <a:p>
            <a:r>
              <a:rPr lang="ru-RU" altLang="ru-RU" sz="2800" i="1" dirty="0"/>
              <a:t>С учетом цитирований или с учетом журнальных показателей?</a:t>
            </a:r>
          </a:p>
        </p:txBody>
      </p:sp>
    </p:spTree>
    <p:extLst>
      <p:ext uri="{BB962C8B-B14F-4D97-AF65-F5344CB8AC3E}">
        <p14:creationId xmlns:p14="http://schemas.microsoft.com/office/powerpoint/2010/main" val="13644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Заголовок 1"/>
          <p:cNvSpPr>
            <a:spLocks noGrp="1"/>
          </p:cNvSpPr>
          <p:nvPr>
            <p:ph type="title"/>
          </p:nvPr>
        </p:nvSpPr>
        <p:spPr>
          <a:xfrm>
            <a:off x="2783632" y="476672"/>
            <a:ext cx="8712968" cy="14409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altLang="ru-RU" sz="3200" b="1" dirty="0"/>
              <a:t>Общее для вузовских вариантов стимулирования публикаций в РФ</a:t>
            </a:r>
          </a:p>
        </p:txBody>
      </p:sp>
      <p:sp>
        <p:nvSpPr>
          <p:cNvPr id="84994" name="Объект 2"/>
          <p:cNvSpPr>
            <a:spLocks noGrp="1"/>
          </p:cNvSpPr>
          <p:nvPr>
            <p:ph idx="1"/>
          </p:nvPr>
        </p:nvSpPr>
        <p:spPr>
          <a:xfrm>
            <a:off x="2567608" y="2204864"/>
            <a:ext cx="9073008" cy="4896544"/>
          </a:xfrm>
        </p:spPr>
        <p:txBody>
          <a:bodyPr/>
          <a:lstStyle/>
          <a:p>
            <a:r>
              <a:rPr lang="ru-RU" altLang="ru-RU" sz="2800" dirty="0"/>
              <a:t>Обязательное указание </a:t>
            </a:r>
            <a:r>
              <a:rPr lang="ru-RU" altLang="ru-RU" sz="2800" dirty="0" err="1"/>
              <a:t>аффилиации</a:t>
            </a:r>
            <a:r>
              <a:rPr lang="ru-RU" altLang="ru-RU" sz="2800" dirty="0"/>
              <a:t> с вузом в статьях, учитываемых при установлении доплат</a:t>
            </a:r>
          </a:p>
          <a:p>
            <a:r>
              <a:rPr lang="ru-RU" altLang="ru-RU" sz="2800" dirty="0"/>
              <a:t>Привязка к показателям деятельности вуза (Программа развития, дорожная карта, стратегия…)</a:t>
            </a:r>
          </a:p>
          <a:p>
            <a:r>
              <a:rPr lang="ru-RU" altLang="ru-RU" sz="2800" dirty="0"/>
              <a:t>Размер доплат или премий сравним с размером базовой зарплаты или превышает ее</a:t>
            </a:r>
          </a:p>
        </p:txBody>
      </p:sp>
    </p:spTree>
    <p:extLst>
      <p:ext uri="{BB962C8B-B14F-4D97-AF65-F5344CB8AC3E}">
        <p14:creationId xmlns:p14="http://schemas.microsoft.com/office/powerpoint/2010/main" val="388682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>
          <a:xfrm>
            <a:off x="1795719" y="433496"/>
            <a:ext cx="9936335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altLang="ru-RU" sz="3200" b="1" dirty="0"/>
              <a:t>Изменение количества статей в </a:t>
            </a:r>
            <a:r>
              <a:rPr lang="en-US" altLang="ru-RU" sz="3200" b="1" dirty="0"/>
              <a:t>Scopus </a:t>
            </a:r>
            <a:r>
              <a:rPr lang="ru-RU" altLang="ru-RU" sz="3200" b="1" dirty="0"/>
              <a:t>после введения стимулирования публикаций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199456" y="2060848"/>
            <a:ext cx="10848528" cy="4082377"/>
            <a:chOff x="1631504" y="1794895"/>
            <a:chExt cx="10560496" cy="386537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1504" y="1794895"/>
              <a:ext cx="10560496" cy="3865375"/>
            </a:xfrm>
            <a:prstGeom prst="rect">
              <a:avLst/>
            </a:prstGeom>
          </p:spPr>
        </p:pic>
        <p:sp>
          <p:nvSpPr>
            <p:cNvPr id="9" name="Стрелка вправо 8"/>
            <p:cNvSpPr/>
            <p:nvPr/>
          </p:nvSpPr>
          <p:spPr bwMode="auto">
            <a:xfrm rot="5225884">
              <a:off x="2977278" y="3845038"/>
              <a:ext cx="576263" cy="358775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Стрелка вправо 9"/>
            <p:cNvSpPr/>
            <p:nvPr/>
          </p:nvSpPr>
          <p:spPr bwMode="auto">
            <a:xfrm rot="5225884">
              <a:off x="2546021" y="4625823"/>
              <a:ext cx="576263" cy="36036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Стрелка вправо 10"/>
            <p:cNvSpPr/>
            <p:nvPr/>
          </p:nvSpPr>
          <p:spPr bwMode="auto">
            <a:xfrm rot="5225884">
              <a:off x="3482126" y="4320087"/>
              <a:ext cx="576263" cy="36036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Стрелка вправо 7"/>
            <p:cNvSpPr/>
            <p:nvPr/>
          </p:nvSpPr>
          <p:spPr bwMode="auto">
            <a:xfrm rot="5225884">
              <a:off x="6002406" y="4141128"/>
              <a:ext cx="576263" cy="36036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0589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>
          <a:xfrm>
            <a:off x="1919536" y="187769"/>
            <a:ext cx="10018713" cy="17525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altLang="ru-RU" sz="3200" b="1" dirty="0"/>
              <a:t>Изменение количества статей в </a:t>
            </a:r>
            <a:r>
              <a:rPr lang="en-US" altLang="ru-RU" sz="3200" b="1" dirty="0" err="1"/>
              <a:t>WoS</a:t>
            </a:r>
            <a:r>
              <a:rPr lang="en-US" altLang="ru-RU" sz="3200" b="1" dirty="0"/>
              <a:t> CC </a:t>
            </a:r>
            <a:r>
              <a:rPr lang="ru-RU" altLang="ru-RU" sz="3200" b="1" dirty="0"/>
              <a:t>после введения стимулирования публикаций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AE544FF-08FC-4CE1-992C-81EDD8AEF97C}"/>
              </a:ext>
            </a:extLst>
          </p:cNvPr>
          <p:cNvSpPr txBox="1"/>
          <p:nvPr/>
        </p:nvSpPr>
        <p:spPr>
          <a:xfrm>
            <a:off x="2339567" y="6164685"/>
            <a:ext cx="5925279" cy="5438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67" dirty="0"/>
              <a:t>Источник</a:t>
            </a:r>
            <a:r>
              <a:rPr lang="en-US" sz="1467" dirty="0"/>
              <a:t>: </a:t>
            </a:r>
            <a:r>
              <a:rPr lang="en-US" sz="1467" dirty="0" err="1"/>
              <a:t>InCites</a:t>
            </a:r>
            <a:r>
              <a:rPr lang="en-US" sz="1467" dirty="0"/>
              <a:t> dataset updated  2021-</a:t>
            </a:r>
            <a:r>
              <a:rPr lang="ru-RU" sz="1467" dirty="0"/>
              <a:t>10</a:t>
            </a:r>
            <a:r>
              <a:rPr lang="en-US" sz="1467" dirty="0"/>
              <a:t>-2</a:t>
            </a:r>
            <a:r>
              <a:rPr lang="ru-RU" sz="1467" dirty="0"/>
              <a:t>9</a:t>
            </a:r>
            <a:r>
              <a:rPr lang="en-US" sz="1467" dirty="0"/>
              <a:t>. Includes Web of Science content indexed through 2021-0</a:t>
            </a:r>
            <a:r>
              <a:rPr lang="ru-RU" sz="1467" dirty="0"/>
              <a:t>9</a:t>
            </a:r>
            <a:r>
              <a:rPr lang="en-US" sz="1467" dirty="0"/>
              <a:t>-3</a:t>
            </a:r>
            <a:r>
              <a:rPr lang="ru-RU" sz="1467" dirty="0"/>
              <a:t>0</a:t>
            </a:r>
            <a:r>
              <a:rPr lang="en-US" sz="1467" dirty="0"/>
              <a:t>.</a:t>
            </a:r>
            <a:endParaRPr lang="ru-RU" sz="1467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921502" y="1340768"/>
            <a:ext cx="9357631" cy="4656515"/>
            <a:chOff x="398311" y="932720"/>
            <a:chExt cx="11454920" cy="585665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11" y="932720"/>
              <a:ext cx="11454920" cy="585665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Стрелка вправо 9"/>
            <p:cNvSpPr/>
            <p:nvPr/>
          </p:nvSpPr>
          <p:spPr bwMode="auto">
            <a:xfrm rot="5400000">
              <a:off x="2252829" y="4208825"/>
              <a:ext cx="576263" cy="360363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67"/>
            </a:p>
          </p:txBody>
        </p:sp>
        <p:sp>
          <p:nvSpPr>
            <p:cNvPr id="14" name="Стрелка вправо 9">
              <a:extLst>
                <a:ext uri="{FF2B5EF4-FFF2-40B4-BE49-F238E27FC236}">
                  <a16:creationId xmlns:a16="http://schemas.microsoft.com/office/drawing/2014/main" xmlns="" id="{21AE0C06-CBF7-4ECF-B9D8-B14E77EC7493}"/>
                </a:ext>
              </a:extLst>
            </p:cNvPr>
            <p:cNvSpPr/>
            <p:nvPr/>
          </p:nvSpPr>
          <p:spPr bwMode="auto">
            <a:xfrm rot="5400000">
              <a:off x="3011719" y="3056897"/>
              <a:ext cx="576263" cy="360363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67"/>
            </a:p>
          </p:txBody>
        </p:sp>
        <p:sp>
          <p:nvSpPr>
            <p:cNvPr id="15" name="Стрелка вправо 9">
              <a:extLst>
                <a:ext uri="{FF2B5EF4-FFF2-40B4-BE49-F238E27FC236}">
                  <a16:creationId xmlns:a16="http://schemas.microsoft.com/office/drawing/2014/main" xmlns="" id="{DACB450C-49C2-45ED-B4AC-144B8A2428F6}"/>
                </a:ext>
              </a:extLst>
            </p:cNvPr>
            <p:cNvSpPr/>
            <p:nvPr/>
          </p:nvSpPr>
          <p:spPr bwMode="auto">
            <a:xfrm rot="5400000">
              <a:off x="3803485" y="3824983"/>
              <a:ext cx="576263" cy="360363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67"/>
            </a:p>
          </p:txBody>
        </p:sp>
        <p:sp>
          <p:nvSpPr>
            <p:cNvPr id="11" name="Стрелка вправо 9">
              <a:extLst>
                <a:ext uri="{FF2B5EF4-FFF2-40B4-BE49-F238E27FC236}">
                  <a16:creationId xmlns:a16="http://schemas.microsoft.com/office/drawing/2014/main" xmlns="" id="{DACB450C-49C2-45ED-B4AC-144B8A2428F6}"/>
                </a:ext>
              </a:extLst>
            </p:cNvPr>
            <p:cNvSpPr/>
            <p:nvPr/>
          </p:nvSpPr>
          <p:spPr bwMode="auto">
            <a:xfrm rot="5400000">
              <a:off x="8676350" y="3606220"/>
              <a:ext cx="576263" cy="360363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67"/>
            </a:p>
          </p:txBody>
        </p:sp>
      </p:grpSp>
    </p:spTree>
    <p:extLst>
      <p:ext uri="{BB962C8B-B14F-4D97-AF65-F5344CB8AC3E}">
        <p14:creationId xmlns:p14="http://schemas.microsoft.com/office/powerpoint/2010/main" val="182530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1"/>
          <p:cNvSpPr>
            <a:spLocks noGrp="1"/>
          </p:cNvSpPr>
          <p:nvPr>
            <p:ph type="title"/>
          </p:nvPr>
        </p:nvSpPr>
        <p:spPr>
          <a:xfrm>
            <a:off x="1991544" y="390376"/>
            <a:ext cx="11461998" cy="15128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altLang="ru-RU" sz="3200" b="1" dirty="0"/>
              <a:t>Рекомендуемые подходы к стимулированию публикаций</a:t>
            </a:r>
          </a:p>
        </p:txBody>
      </p:sp>
      <p:sp>
        <p:nvSpPr>
          <p:cNvPr id="86019" name="Объект 2"/>
          <p:cNvSpPr>
            <a:spLocks noGrp="1"/>
          </p:cNvSpPr>
          <p:nvPr>
            <p:ph idx="1"/>
          </p:nvPr>
        </p:nvSpPr>
        <p:spPr>
          <a:xfrm>
            <a:off x="2027384" y="1936367"/>
            <a:ext cx="9865096" cy="4614862"/>
          </a:xfrm>
        </p:spPr>
        <p:txBody>
          <a:bodyPr/>
          <a:lstStyle/>
          <a:p>
            <a:r>
              <a:rPr lang="ru-RU" altLang="ru-RU" sz="2800" dirty="0"/>
              <a:t>Выбирать варианты стимулирования в зависимости от исходной ситуации с публикациями в вузе</a:t>
            </a:r>
          </a:p>
          <a:p>
            <a:r>
              <a:rPr lang="ru-RU" altLang="ru-RU" sz="2800" dirty="0"/>
              <a:t>Учитывать специфику публикаций в разных научных областях (статьи-монографии)</a:t>
            </a:r>
          </a:p>
          <a:p>
            <a:r>
              <a:rPr lang="ru-RU" altLang="ru-RU" sz="2800" dirty="0"/>
              <a:t>Устанавливать принципиально достижимые критерии</a:t>
            </a:r>
          </a:p>
          <a:p>
            <a:r>
              <a:rPr lang="ru-RU" altLang="ru-RU" sz="2800" dirty="0"/>
              <a:t>Прислушиваться к рекомендациям мирового научного сообщества….</a:t>
            </a:r>
          </a:p>
        </p:txBody>
      </p:sp>
    </p:spTree>
    <p:extLst>
      <p:ext uri="{BB962C8B-B14F-4D97-AF65-F5344CB8AC3E}">
        <p14:creationId xmlns:p14="http://schemas.microsoft.com/office/powerpoint/2010/main" val="25848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16" y="1330089"/>
            <a:ext cx="5759802" cy="54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32104" y="1330089"/>
            <a:ext cx="390525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Подписали более чем 12000 ученых и 851 организация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434739"/>
            <a:ext cx="9937104" cy="7921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/>
              <a:t>The San Francisco Declaration on Research Assessment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76120" y="1915877"/>
            <a:ext cx="4197350" cy="424656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24000">
                <a:schemeClr val="accent1">
                  <a:alpha val="91000"/>
                  <a:lumMod val="31000"/>
                  <a:lumOff val="69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</a:gradFill>
          <a:effectLst>
            <a:outerShdw blurRad="165100" dist="1143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Рекомендации: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Не использовать журнальные метрики для оценки качества отдельных статей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Не использовать ТОЛЬКО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библиометрические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показатели для принятия любых решений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Для оценки журналов использовать весь спектр метрик, а не только импакт-фактор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Максимально учитывать различия по областям знаний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Цитировать первоисточники, а не обзоры..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…….</a:t>
            </a:r>
          </a:p>
        </p:txBody>
      </p:sp>
    </p:spTree>
    <p:extLst>
      <p:ext uri="{BB962C8B-B14F-4D97-AF65-F5344CB8AC3E}">
        <p14:creationId xmlns:p14="http://schemas.microsoft.com/office/powerpoint/2010/main" val="184015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847528" y="476672"/>
            <a:ext cx="9721080" cy="1171575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ru-RU" sz="4400" b="1" dirty="0"/>
              <a:t>Показатели публикационной активности в системах оценки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307451"/>
              </p:ext>
            </p:extLst>
          </p:nvPr>
        </p:nvGraphicFramePr>
        <p:xfrm>
          <a:off x="983432" y="2132856"/>
          <a:ext cx="10513168" cy="3816821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796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7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306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54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725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4226">
                <a:tc>
                  <a:txBody>
                    <a:bodyPr/>
                    <a:lstStyle/>
                    <a:p>
                      <a:pPr algn="l"/>
                      <a:endParaRPr lang="ru-RU" sz="1800" dirty="0"/>
                    </a:p>
                  </a:txBody>
                  <a:tcPr marL="91429" marR="91429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Статьи в журналах</a:t>
                      </a:r>
                    </a:p>
                  </a:txBody>
                  <a:tcPr marL="91429" marR="91429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Книги</a:t>
                      </a:r>
                    </a:p>
                  </a:txBody>
                  <a:tcPr marL="91429" marR="91429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1130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Рейтинги вузов</a:t>
                      </a:r>
                      <a:r>
                        <a:rPr lang="ru-RU" sz="1800" baseline="0" dirty="0"/>
                        <a:t> (международные и </a:t>
                      </a:r>
                      <a:r>
                        <a:rPr lang="ru-RU" sz="1800" baseline="0" dirty="0" smtClean="0"/>
                        <a:t>национальные)</a:t>
                      </a:r>
                      <a:endParaRPr lang="ru-RU" sz="1800" dirty="0"/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</a:t>
                      </a:r>
                    </a:p>
                  </a:txBody>
                  <a:tcPr marL="91429" marR="91429"/>
                </a:tc>
                <a:tc rowSpan="4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Количество, цитируемость</a:t>
                      </a:r>
                    </a:p>
                  </a:txBody>
                  <a:tcPr marL="91429" marR="91429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</a:t>
                      </a:r>
                    </a:p>
                  </a:txBody>
                  <a:tcPr marL="91429" marR="91429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4226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Мониторинг вузов</a:t>
                      </a: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</a:t>
                      </a:r>
                    </a:p>
                  </a:txBody>
                  <a:tcPr marL="91429" marR="91429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</a:t>
                      </a: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Количество</a:t>
                      </a:r>
                    </a:p>
                  </a:txBody>
                  <a:tcPr marL="91429" marR="9142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6109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Мониторинг научных организаций</a:t>
                      </a: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</a:t>
                      </a:r>
                    </a:p>
                  </a:txBody>
                  <a:tcPr marL="91429" marR="91429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</a:t>
                      </a: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Количество</a:t>
                      </a:r>
                    </a:p>
                  </a:txBody>
                  <a:tcPr marL="91429" marR="9142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1130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Мониторинг диссертационных советов</a:t>
                      </a: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</a:t>
                      </a:r>
                    </a:p>
                  </a:txBody>
                  <a:tcPr marL="91429" marR="91429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+</a:t>
                      </a: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Количество</a:t>
                      </a:r>
                    </a:p>
                  </a:txBody>
                  <a:tcPr marL="91429" marR="9142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0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Заголовок 1"/>
          <p:cNvSpPr>
            <a:spLocks noGrp="1"/>
          </p:cNvSpPr>
          <p:nvPr>
            <p:ph type="title"/>
          </p:nvPr>
        </p:nvSpPr>
        <p:spPr>
          <a:xfrm>
            <a:off x="1919536" y="221687"/>
            <a:ext cx="9371384" cy="798736"/>
          </a:xfrm>
        </p:spPr>
        <p:txBody>
          <a:bodyPr anchor="ctr">
            <a:normAutofit fontScale="90000"/>
          </a:bodyPr>
          <a:lstStyle/>
          <a:p>
            <a:r>
              <a:rPr lang="ru-RU" sz="3600" b="1" dirty="0"/>
              <a:t>Лейденский манифест для </a:t>
            </a:r>
            <a:r>
              <a:rPr lang="ru-RU" sz="3600" b="1" dirty="0" err="1"/>
              <a:t>наукометрии</a:t>
            </a:r>
            <a:endParaRPr lang="ru-RU" sz="36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95871" y="1252485"/>
            <a:ext cx="10018713" cy="5616623"/>
          </a:xfrm>
        </p:spPr>
        <p:txBody>
          <a:bodyPr>
            <a:normAutofit/>
          </a:bodyPr>
          <a:lstStyle/>
          <a:p>
            <a:r>
              <a:rPr lang="ru-RU" dirty="0"/>
              <a:t>Количественная оценка должна дополнять качественную, экспертную оценку</a:t>
            </a:r>
          </a:p>
          <a:p>
            <a:r>
              <a:rPr lang="ru-RU" dirty="0"/>
              <a:t>Сопоставляйте научную деятельность с исследовательскими задачами организации, группы или ученого</a:t>
            </a:r>
          </a:p>
          <a:p>
            <a:r>
              <a:rPr lang="ru-RU" dirty="0"/>
              <a:t>Отстаивайте научное качество в исследованиях, важных для того или иного региона</a:t>
            </a:r>
          </a:p>
          <a:p>
            <a:r>
              <a:rPr lang="ru-RU" dirty="0"/>
              <a:t>Сохраняйте сбор данных и аналитические процессы открытыми, прозрачными и простыми</a:t>
            </a:r>
          </a:p>
          <a:p>
            <a:r>
              <a:rPr lang="ru-RU" dirty="0"/>
              <a:t>Позволяйте оцениваемым исследователям проверять данные и анализ</a:t>
            </a:r>
          </a:p>
          <a:p>
            <a:r>
              <a:rPr lang="ru-RU" dirty="0"/>
              <a:t>Дисциплины отличаются друг от друга по практике публикаций и цитирования</a:t>
            </a:r>
          </a:p>
          <a:p>
            <a:r>
              <a:rPr lang="ru-RU" dirty="0"/>
              <a:t>Основывайте оценку отдельных исследователей на качественной оценке их резюме</a:t>
            </a:r>
          </a:p>
          <a:p>
            <a:r>
              <a:rPr lang="ru-RU" dirty="0"/>
              <a:t>Избегайте неуместной конкретности и ложной точности</a:t>
            </a:r>
          </a:p>
          <a:p>
            <a:r>
              <a:rPr lang="ru-RU" dirty="0"/>
              <a:t>Признавайте системное воздействие оценки и индикаторов</a:t>
            </a:r>
          </a:p>
          <a:p>
            <a:r>
              <a:rPr lang="ru-RU" dirty="0"/>
              <a:t>Регулярно подвергайте индикаторы тщательной проверке и пересмотру</a:t>
            </a:r>
          </a:p>
        </p:txBody>
      </p:sp>
    </p:spTree>
    <p:extLst>
      <p:ext uri="{BB962C8B-B14F-4D97-AF65-F5344CB8AC3E}">
        <p14:creationId xmlns:p14="http://schemas.microsoft.com/office/powerpoint/2010/main" val="25156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548680"/>
            <a:ext cx="10312393" cy="53285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5571" y="6165304"/>
            <a:ext cx="10009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https://rassep.ru/upload/iblock/ae5/240418_13_Sterligov.pptx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3287" y="404664"/>
            <a:ext cx="10018713" cy="9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buClr>
                <a:schemeClr val="accent1"/>
              </a:buClr>
              <a:buSzPct val="80000"/>
              <a:buFont typeface="Wingdings 3" charset="2"/>
            </a:pPr>
            <a:r>
              <a:rPr lang="ru-RU" b="1" dirty="0"/>
              <a:t>Дополнительные меры по повышению цитируемости публикаций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9456" y="1700808"/>
            <a:ext cx="10945216" cy="4691365"/>
          </a:xfrm>
        </p:spPr>
        <p:txBody>
          <a:bodyPr>
            <a:normAutofit/>
          </a:bodyPr>
          <a:lstStyle/>
          <a:p>
            <a:r>
              <a:rPr lang="ru-RU" sz="2800" dirty="0"/>
              <a:t>Повышение видимости публикаций автора и организации</a:t>
            </a:r>
          </a:p>
          <a:p>
            <a:pPr lvl="1"/>
            <a:r>
              <a:rPr lang="ru-RU" sz="2400" dirty="0"/>
              <a:t>Регистрация авторов в международных системах </a:t>
            </a:r>
            <a:r>
              <a:rPr lang="en-US" sz="2400" dirty="0" err="1"/>
              <a:t>ResearcherID</a:t>
            </a:r>
            <a:r>
              <a:rPr lang="en-US" sz="2400" dirty="0"/>
              <a:t>, ORCID </a:t>
            </a:r>
            <a:r>
              <a:rPr lang="ru-RU" sz="2400" dirty="0"/>
              <a:t>и научных социальных сетях и менеджерах цитирования </a:t>
            </a:r>
            <a:r>
              <a:rPr lang="en-US" sz="2400" dirty="0" err="1"/>
              <a:t>ResearchGate</a:t>
            </a:r>
            <a:r>
              <a:rPr lang="en-US" sz="2400" dirty="0"/>
              <a:t>, Academia.edu, Google Scholar, </a:t>
            </a:r>
            <a:r>
              <a:rPr lang="en-US" sz="2400" dirty="0" err="1"/>
              <a:t>Mendeley</a:t>
            </a:r>
            <a:r>
              <a:rPr lang="en-US" sz="2400" dirty="0"/>
              <a:t>, et.al.</a:t>
            </a:r>
          </a:p>
          <a:p>
            <a:pPr lvl="1"/>
            <a:r>
              <a:rPr lang="ru-RU" sz="2400" dirty="0"/>
              <a:t>Внедрение в организации </a:t>
            </a:r>
            <a:r>
              <a:rPr lang="en-US" sz="2400" dirty="0"/>
              <a:t>CRIS – PURE, </a:t>
            </a:r>
            <a:r>
              <a:rPr lang="en-US" sz="2400" dirty="0" err="1"/>
              <a:t>Converis</a:t>
            </a:r>
            <a:r>
              <a:rPr lang="en-US" sz="2400" dirty="0"/>
              <a:t>, et.al.</a:t>
            </a:r>
          </a:p>
          <a:p>
            <a:pPr lvl="1"/>
            <a:r>
              <a:rPr lang="ru-RU" sz="2400" dirty="0"/>
              <a:t>Формирование </a:t>
            </a:r>
            <a:r>
              <a:rPr lang="ru-RU" sz="2400" dirty="0" err="1"/>
              <a:t>репозитория</a:t>
            </a:r>
            <a:r>
              <a:rPr lang="ru-RU" sz="2400" dirty="0"/>
              <a:t> (открытого архива) публикаций и научных данных</a:t>
            </a:r>
          </a:p>
          <a:p>
            <a:pPr lvl="1"/>
            <a:r>
              <a:rPr lang="ru-RU" sz="2400" dirty="0"/>
              <a:t>Создание персональных страниц авторов на сайтах организации со списками публикаций</a:t>
            </a:r>
          </a:p>
        </p:txBody>
      </p:sp>
    </p:spTree>
    <p:extLst>
      <p:ext uri="{BB962C8B-B14F-4D97-AF65-F5344CB8AC3E}">
        <p14:creationId xmlns:p14="http://schemas.microsoft.com/office/powerpoint/2010/main" val="31304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Заголовок 2"/>
          <p:cNvSpPr>
            <a:spLocks noGrp="1"/>
          </p:cNvSpPr>
          <p:nvPr>
            <p:ph type="title"/>
          </p:nvPr>
        </p:nvSpPr>
        <p:spPr>
          <a:xfrm>
            <a:off x="2639616" y="507137"/>
            <a:ext cx="4132262" cy="738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chemeClr val="accent1"/>
              </a:buClr>
              <a:buSzPct val="80000"/>
              <a:buFont typeface="Wingdings 3" charset="2"/>
            </a:pPr>
            <a:r>
              <a:rPr lang="ru-RU" altLang="ru-RU" b="1" dirty="0"/>
              <a:t>И главное…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99270" y="1412776"/>
            <a:ext cx="10629378" cy="5041030"/>
          </a:xfrm>
        </p:spPr>
        <p:txBody>
          <a:bodyPr rtlCol="0" anchor="ctr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/>
              <a:t>Любые </a:t>
            </a:r>
            <a:r>
              <a:rPr lang="ru-RU" sz="2800" dirty="0" err="1"/>
              <a:t>наукометрические</a:t>
            </a:r>
            <a:r>
              <a:rPr lang="ru-RU" sz="2800" dirty="0"/>
              <a:t> показатели – это лишь термометр, сигнализирующий о болезни или выздоровлении, но не лекарство. Диагноз термометром не поставить, нужен врач.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/>
              <a:t>Нельзя ставить целью достижение индикаторов – надо развивать и осуществлять научные исследования и адекватно представлять их результаты, иначе любые индикаторы теряют смысл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/>
              <a:t>В гонке за количеством неизбежно теряется качество</a:t>
            </a:r>
          </a:p>
        </p:txBody>
      </p:sp>
    </p:spTree>
    <p:extLst>
      <p:ext uri="{BB962C8B-B14F-4D97-AF65-F5344CB8AC3E}">
        <p14:creationId xmlns:p14="http://schemas.microsoft.com/office/powerpoint/2010/main" val="6149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750" y="123204"/>
            <a:ext cx="10744589" cy="918607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err="1"/>
              <a:t>Наукометрические</a:t>
            </a:r>
            <a:r>
              <a:rPr lang="ru-RU" sz="3200" b="1" dirty="0"/>
              <a:t> показатели в рейтингах вузов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268760"/>
            <a:ext cx="10515600" cy="5256583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628532"/>
              </p:ext>
            </p:extLst>
          </p:nvPr>
        </p:nvGraphicFramePr>
        <p:xfrm>
          <a:off x="1525910" y="1041811"/>
          <a:ext cx="10651293" cy="571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225"/>
                <a:gridCol w="1566248"/>
                <a:gridCol w="1461900"/>
                <a:gridCol w="1800200"/>
                <a:gridCol w="1623673"/>
                <a:gridCol w="195204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Рейтинг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Кол-во публикаций на 1 НПР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Цитирования на 1 НПР или на 1 публикацию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Нормализованные показатели цитирования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Международное сотрудничество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Сотрудничество с корпоративным сектором, ОА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QS World University Rankings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+/-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QS Regional University Rankings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THE World University Rankings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Academic Ranking of World Universities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Абсолютное кол-во, кол-во </a:t>
                      </a:r>
                      <a:r>
                        <a:rPr lang="en-US" sz="1200" dirty="0" smtClean="0"/>
                        <a:t>S&amp;N, </a:t>
                      </a:r>
                      <a:r>
                        <a:rPr lang="en-US" sz="1200" dirty="0" err="1" smtClean="0"/>
                        <a:t>HiCi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ShanghaiRanking's</a:t>
                      </a:r>
                      <a:r>
                        <a:rPr lang="en-US" sz="1200" b="1" dirty="0" smtClean="0"/>
                        <a:t> Global Ranking of Academic Subjects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Кол-во</a:t>
                      </a:r>
                      <a:r>
                        <a:rPr lang="ru-RU" sz="1200" baseline="0" dirty="0" smtClean="0"/>
                        <a:t> в </a:t>
                      </a:r>
                      <a:r>
                        <a:rPr lang="en-US" sz="1200" baseline="0" dirty="0" smtClean="0"/>
                        <a:t>Q1 </a:t>
                      </a:r>
                      <a:r>
                        <a:rPr lang="ru-RU" sz="1200" baseline="0" dirty="0" smtClean="0"/>
                        <a:t>и Тор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U.S. News Best Global Universities Rankings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Round University Ranking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762560">
                <a:tc>
                  <a:txBody>
                    <a:bodyPr/>
                    <a:lstStyle/>
                    <a:p>
                      <a:r>
                        <a:rPr lang="ru-RU" sz="1050" b="1" cap="all" dirty="0" smtClean="0"/>
                        <a:t>МОСКОВСКИЙ МЕЖДУНАРОДНЫЙ РЕЙТИНГ УНИВЕРСИТЕТОВ «ТРИ МИССИИ УНИВЕРСИТЕТА»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SciMago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Institutional Ranking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Leiden Ranking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4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548680"/>
            <a:ext cx="10009112" cy="115140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 b="1" dirty="0"/>
              <a:t>Прежде чем ставить задачи по показателям публикационной активности:</a:t>
            </a:r>
          </a:p>
        </p:txBody>
      </p:sp>
      <p:sp>
        <p:nvSpPr>
          <p:cNvPr id="62467" name="Объект 2"/>
          <p:cNvSpPr>
            <a:spLocks noGrp="1"/>
          </p:cNvSpPr>
          <p:nvPr>
            <p:ph idx="1"/>
          </p:nvPr>
        </p:nvSpPr>
        <p:spPr>
          <a:xfrm>
            <a:off x="2135560" y="2564904"/>
            <a:ext cx="9433048" cy="3339752"/>
          </a:xfrm>
        </p:spPr>
        <p:txBody>
          <a:bodyPr>
            <a:normAutofit lnSpcReduction="10000"/>
          </a:bodyPr>
          <a:lstStyle/>
          <a:p>
            <a:r>
              <a:rPr lang="ru-RU" altLang="ru-RU" sz="2800" dirty="0"/>
              <a:t>Анализ публикаций организации</a:t>
            </a:r>
          </a:p>
          <a:p>
            <a:r>
              <a:rPr lang="ru-RU" altLang="ru-RU" sz="2800" dirty="0"/>
              <a:t>Анализ выполняемых в организации НИР</a:t>
            </a:r>
          </a:p>
          <a:p>
            <a:r>
              <a:rPr lang="ru-RU" altLang="ru-RU" sz="2800" dirty="0"/>
              <a:t>Сопоставление фактических данных с мировыми трендами</a:t>
            </a:r>
          </a:p>
          <a:p>
            <a:r>
              <a:rPr lang="ru-RU" altLang="ru-RU" sz="2800" dirty="0"/>
              <a:t>Определение конкурентоспособных или приоритетных направлений развития для организации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>
            <a:extLst>
              <a:ext uri="{FF2B5EF4-FFF2-40B4-BE49-F238E27FC236}">
                <a16:creationId xmlns:a16="http://schemas.microsoft.com/office/drawing/2014/main" xmlns="" id="{C243C903-D2BB-484C-8DAB-B7D6523AE7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683"/>
            <a:ext cx="6096000" cy="5489141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F15480DC-7219-5147-8408-902C44154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94543"/>
            <a:ext cx="8128000" cy="112446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5840" y="2293803"/>
            <a:ext cx="7435850" cy="4335462"/>
          </a:xfrm>
          <a:prstGeom prst="rect">
            <a:avLst/>
          </a:prstGeom>
          <a:noFill/>
          <a:ln>
            <a:noFill/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24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75520" y="188640"/>
            <a:ext cx="11089232" cy="826946"/>
          </a:xfrm>
        </p:spPr>
        <p:txBody>
          <a:bodyPr>
            <a:noAutofit/>
          </a:bodyPr>
          <a:lstStyle/>
          <a:p>
            <a:r>
              <a:rPr lang="ru-RU" sz="2800" b="1" dirty="0"/>
              <a:t>Сравнение публикаций организации в международных индексах и РИНЦ </a:t>
            </a:r>
            <a:r>
              <a:rPr lang="en-US" sz="2800" b="1" dirty="0"/>
              <a:t>(</a:t>
            </a:r>
            <a:r>
              <a:rPr lang="ru-RU" sz="2800" b="1" dirty="0"/>
              <a:t>на примере СПбГУ</a:t>
            </a:r>
            <a:r>
              <a:rPr lang="en-US" sz="2800" b="1" dirty="0"/>
              <a:t>)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483797"/>
              </p:ext>
            </p:extLst>
          </p:nvPr>
        </p:nvGraphicFramePr>
        <p:xfrm>
          <a:off x="310680" y="1628800"/>
          <a:ext cx="118813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890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3532" y="199612"/>
            <a:ext cx="11593288" cy="781368"/>
          </a:xfrm>
        </p:spPr>
        <p:txBody>
          <a:bodyPr>
            <a:noAutofit/>
          </a:bodyPr>
          <a:lstStyle/>
          <a:p>
            <a:r>
              <a:rPr lang="ru-RU" sz="3200" b="1" dirty="0"/>
              <a:t>Сравнение тематического разнообразия и относительного цитирования публикаций организации во времени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189230"/>
              </p:ext>
            </p:extLst>
          </p:nvPr>
        </p:nvGraphicFramePr>
        <p:xfrm>
          <a:off x="1703512" y="1291209"/>
          <a:ext cx="9515400" cy="5306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5054547" y="5449460"/>
            <a:ext cx="4137797" cy="20498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97256" y="6221105"/>
            <a:ext cx="969445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229434" y="6104521"/>
            <a:ext cx="1138373" cy="0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726613" y="2731745"/>
            <a:ext cx="144016" cy="15841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4175196" y="3397105"/>
            <a:ext cx="216024" cy="288032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25737" y="4872195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MATERIALS</a:t>
            </a:r>
          </a:p>
          <a:p>
            <a:r>
              <a:rPr lang="en-US" sz="1000" dirty="0"/>
              <a:t> SCIENCE</a:t>
            </a:r>
            <a:endParaRPr lang="ru-RU" sz="1000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3582597" y="5542510"/>
            <a:ext cx="288032" cy="7200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4031180" y="4782089"/>
            <a:ext cx="504056" cy="44498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8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араллакс">
    <a:dk1>
      <a:sysClr val="windowText" lastClr="000000"/>
    </a:dk1>
    <a:lt1>
      <a:sysClr val="window" lastClr="FFFFFF"/>
    </a:lt1>
    <a:dk2>
      <a:srgbClr val="212121"/>
    </a:dk2>
    <a:lt2>
      <a:srgbClr val="CDD0D1"/>
    </a:lt2>
    <a:accent1>
      <a:srgbClr val="EB8F22"/>
    </a:accent1>
    <a:accent2>
      <a:srgbClr val="CD4223"/>
    </a:accent2>
    <a:accent3>
      <a:srgbClr val="A89374"/>
    </a:accent3>
    <a:accent4>
      <a:srgbClr val="83AA67"/>
    </a:accent4>
    <a:accent5>
      <a:srgbClr val="4FA9C1"/>
    </a:accent5>
    <a:accent6>
      <a:srgbClr val="9390AF"/>
    </a:accent6>
    <a:hlink>
      <a:srgbClr val="EC7220"/>
    </a:hlink>
    <a:folHlink>
      <a:srgbClr val="F09355"/>
    </a:folHlink>
  </a:clrScheme>
  <a:fontScheme name="Параллакс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араллакс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04000"/>
            </a:schemeClr>
          </a:gs>
          <a:gs pos="100000">
            <a:schemeClr val="phClr">
              <a:tint val="84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2000"/>
            </a:schemeClr>
          </a:gs>
          <a:gs pos="100000">
            <a:schemeClr val="phClr">
              <a:shade val="88000"/>
              <a:lumMod val="94000"/>
            </a:schemeClr>
          </a:gs>
        </a:gsLst>
        <a:path path="circle">
          <a:fillToRect l="50000" t="100000" r="100000" b="50000"/>
        </a:path>
      </a:gradFill>
    </a:fillStyleLst>
    <a:lnStyleLst>
      <a:ln w="9525" cap="rnd" cmpd="sng" algn="ctr">
        <a:solidFill>
          <a:schemeClr val="phClr">
            <a:tint val="6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reflection blurRad="12700" stA="26000" endPos="32000" dist="12700" dir="5400000" sy="-100000" rotWithShape="0"/>
        </a:effectLst>
      </a:effectStyle>
      <a:effectStyle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64000"/>
              <a:lumMod val="98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6000"/>
              <a:satMod val="180000"/>
            </a:schemeClr>
            <a:schemeClr val="phClr">
              <a:tint val="80000"/>
              <a:satMod val="120000"/>
              <a:lumMod val="180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Параллакс">
    <a:dk1>
      <a:sysClr val="windowText" lastClr="000000"/>
    </a:dk1>
    <a:lt1>
      <a:sysClr val="window" lastClr="FFFFFF"/>
    </a:lt1>
    <a:dk2>
      <a:srgbClr val="212121"/>
    </a:dk2>
    <a:lt2>
      <a:srgbClr val="CDD0D1"/>
    </a:lt2>
    <a:accent1>
      <a:srgbClr val="EB8F22"/>
    </a:accent1>
    <a:accent2>
      <a:srgbClr val="CD4223"/>
    </a:accent2>
    <a:accent3>
      <a:srgbClr val="A89374"/>
    </a:accent3>
    <a:accent4>
      <a:srgbClr val="83AA67"/>
    </a:accent4>
    <a:accent5>
      <a:srgbClr val="4FA9C1"/>
    </a:accent5>
    <a:accent6>
      <a:srgbClr val="9390AF"/>
    </a:accent6>
    <a:hlink>
      <a:srgbClr val="EC7220"/>
    </a:hlink>
    <a:folHlink>
      <a:srgbClr val="F09355"/>
    </a:folHlink>
  </a:clrScheme>
  <a:fontScheme name="Параллакс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араллакс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04000"/>
            </a:schemeClr>
          </a:gs>
          <a:gs pos="100000">
            <a:schemeClr val="phClr">
              <a:tint val="84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2000"/>
            </a:schemeClr>
          </a:gs>
          <a:gs pos="100000">
            <a:schemeClr val="phClr">
              <a:shade val="88000"/>
              <a:lumMod val="94000"/>
            </a:schemeClr>
          </a:gs>
        </a:gsLst>
        <a:path path="circle">
          <a:fillToRect l="50000" t="100000" r="100000" b="50000"/>
        </a:path>
      </a:gradFill>
    </a:fillStyleLst>
    <a:lnStyleLst>
      <a:ln w="9525" cap="rnd" cmpd="sng" algn="ctr">
        <a:solidFill>
          <a:schemeClr val="phClr">
            <a:tint val="6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reflection blurRad="12700" stA="26000" endPos="32000" dist="12700" dir="5400000" sy="-100000" rotWithShape="0"/>
        </a:effectLst>
      </a:effectStyle>
      <a:effectStyle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64000"/>
              <a:lumMod val="98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6000"/>
              <a:satMod val="180000"/>
            </a:schemeClr>
            <a:schemeClr val="phClr">
              <a:tint val="80000"/>
              <a:satMod val="120000"/>
              <a:lumMod val="180000"/>
            </a:schemeClr>
          </a:duotone>
        </a:blip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Параллакс">
    <a:dk1>
      <a:sysClr val="windowText" lastClr="000000"/>
    </a:dk1>
    <a:lt1>
      <a:sysClr val="window" lastClr="FFFFFF"/>
    </a:lt1>
    <a:dk2>
      <a:srgbClr val="212121"/>
    </a:dk2>
    <a:lt2>
      <a:srgbClr val="CDD0D1"/>
    </a:lt2>
    <a:accent1>
      <a:srgbClr val="EB8F22"/>
    </a:accent1>
    <a:accent2>
      <a:srgbClr val="CD4223"/>
    </a:accent2>
    <a:accent3>
      <a:srgbClr val="A89374"/>
    </a:accent3>
    <a:accent4>
      <a:srgbClr val="83AA67"/>
    </a:accent4>
    <a:accent5>
      <a:srgbClr val="4FA9C1"/>
    </a:accent5>
    <a:accent6>
      <a:srgbClr val="9390AF"/>
    </a:accent6>
    <a:hlink>
      <a:srgbClr val="EC7220"/>
    </a:hlink>
    <a:folHlink>
      <a:srgbClr val="F09355"/>
    </a:folHlink>
  </a:clrScheme>
  <a:fontScheme name="Параллакс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араллакс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04000"/>
            </a:schemeClr>
          </a:gs>
          <a:gs pos="100000">
            <a:schemeClr val="phClr">
              <a:tint val="84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2000"/>
            </a:schemeClr>
          </a:gs>
          <a:gs pos="100000">
            <a:schemeClr val="phClr">
              <a:shade val="88000"/>
              <a:lumMod val="94000"/>
            </a:schemeClr>
          </a:gs>
        </a:gsLst>
        <a:path path="circle">
          <a:fillToRect l="50000" t="100000" r="100000" b="50000"/>
        </a:path>
      </a:gradFill>
    </a:fillStyleLst>
    <a:lnStyleLst>
      <a:ln w="9525" cap="rnd" cmpd="sng" algn="ctr">
        <a:solidFill>
          <a:schemeClr val="phClr">
            <a:tint val="6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reflection blurRad="12700" stA="26000" endPos="32000" dist="12700" dir="5400000" sy="-100000" rotWithShape="0"/>
        </a:effectLst>
      </a:effectStyle>
      <a:effectStyle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64000"/>
              <a:lumMod val="98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6000"/>
              <a:satMod val="180000"/>
            </a:schemeClr>
            <a:schemeClr val="phClr">
              <a:tint val="80000"/>
              <a:satMod val="120000"/>
              <a:lumMod val="180000"/>
            </a:schemeClr>
          </a:duotone>
        </a:blip>
        <a:stretch/>
      </a:blipFill>
    </a:bgFillStyleLst>
  </a:fmtScheme>
</a:themeOverride>
</file>

<file path=ppt/theme/themeOverride4.xml><?xml version="1.0" encoding="utf-8"?>
<a:themeOverride xmlns:a="http://schemas.openxmlformats.org/drawingml/2006/main">
  <a:clrScheme name="Параллакс">
    <a:dk1>
      <a:sysClr val="windowText" lastClr="000000"/>
    </a:dk1>
    <a:lt1>
      <a:sysClr val="window" lastClr="FFFFFF"/>
    </a:lt1>
    <a:dk2>
      <a:srgbClr val="212121"/>
    </a:dk2>
    <a:lt2>
      <a:srgbClr val="CDD0D1"/>
    </a:lt2>
    <a:accent1>
      <a:srgbClr val="EB8F22"/>
    </a:accent1>
    <a:accent2>
      <a:srgbClr val="CD4223"/>
    </a:accent2>
    <a:accent3>
      <a:srgbClr val="A89374"/>
    </a:accent3>
    <a:accent4>
      <a:srgbClr val="83AA67"/>
    </a:accent4>
    <a:accent5>
      <a:srgbClr val="4FA9C1"/>
    </a:accent5>
    <a:accent6>
      <a:srgbClr val="9390AF"/>
    </a:accent6>
    <a:hlink>
      <a:srgbClr val="EC7220"/>
    </a:hlink>
    <a:folHlink>
      <a:srgbClr val="F09355"/>
    </a:folHlink>
  </a:clrScheme>
  <a:fontScheme name="Параллакс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араллакс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04000"/>
            </a:schemeClr>
          </a:gs>
          <a:gs pos="100000">
            <a:schemeClr val="phClr">
              <a:tint val="84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2000"/>
            </a:schemeClr>
          </a:gs>
          <a:gs pos="100000">
            <a:schemeClr val="phClr">
              <a:shade val="88000"/>
              <a:lumMod val="94000"/>
            </a:schemeClr>
          </a:gs>
        </a:gsLst>
        <a:path path="circle">
          <a:fillToRect l="50000" t="100000" r="100000" b="50000"/>
        </a:path>
      </a:gradFill>
    </a:fillStyleLst>
    <a:lnStyleLst>
      <a:ln w="9525" cap="rnd" cmpd="sng" algn="ctr">
        <a:solidFill>
          <a:schemeClr val="phClr">
            <a:tint val="6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reflection blurRad="12700" stA="26000" endPos="32000" dist="12700" dir="5400000" sy="-100000" rotWithShape="0"/>
        </a:effectLst>
      </a:effectStyle>
      <a:effectStyle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64000"/>
              <a:lumMod val="98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6000"/>
              <a:satMod val="180000"/>
            </a:schemeClr>
            <a:schemeClr val="phClr">
              <a:tint val="80000"/>
              <a:satMod val="120000"/>
              <a:lumMod val="18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47889</TotalTime>
  <Words>1585</Words>
  <Application>Microsoft Office PowerPoint</Application>
  <PresentationFormat>Широкоэкранный</PresentationFormat>
  <Paragraphs>288</Paragraphs>
  <Slides>43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Century Gothic</vt:lpstr>
      <vt:lpstr>Corbel</vt:lpstr>
      <vt:lpstr>Estrangelo Edessa</vt:lpstr>
      <vt:lpstr>Franklin Gothic Book</vt:lpstr>
      <vt:lpstr>Georgia</vt:lpstr>
      <vt:lpstr>Wingdings</vt:lpstr>
      <vt:lpstr>Wingdings 2</vt:lpstr>
      <vt:lpstr>Wingdings 3</vt:lpstr>
      <vt:lpstr>HDOfficeLightV0</vt:lpstr>
      <vt:lpstr>Легкий дым</vt:lpstr>
      <vt:lpstr>Информационные ресурсы для принятия стратегических и оперативных решений по управлению научными исследованиями организации</vt:lpstr>
      <vt:lpstr>Доля публикаций РФ в Web of Science СС</vt:lpstr>
      <vt:lpstr>Публикации Казахстана Scopus и WoS</vt:lpstr>
      <vt:lpstr>Показатели публикационной активности в системах оценки</vt:lpstr>
      <vt:lpstr>Наукометрические показатели в рейтингах вузов</vt:lpstr>
      <vt:lpstr>Прежде чем ставить задачи по показателям публикационной активности:</vt:lpstr>
      <vt:lpstr>Презентация PowerPoint</vt:lpstr>
      <vt:lpstr>Сравнение публикаций организации в международных индексах и РИНЦ (на примере СПбГУ)</vt:lpstr>
      <vt:lpstr>Сравнение тематического разнообразия и относительного цитирования публикаций организации во времени</vt:lpstr>
      <vt:lpstr>Аналитические инструменты</vt:lpstr>
      <vt:lpstr>Возможный способ анализа публикационной стратегии</vt:lpstr>
      <vt:lpstr>Трактовка данных для построения публикационной стратегии</vt:lpstr>
      <vt:lpstr>Основные модули SciVal </vt:lpstr>
      <vt:lpstr>Стандартные возможности SciVal </vt:lpstr>
      <vt:lpstr>Анализ деятельности групп исследователей (подразделений организации)</vt:lpstr>
      <vt:lpstr>Данные о международном сотрудничестве в SciVal и существующие соглашения (на примере СПбГУ)</vt:lpstr>
      <vt:lpstr>Презентация PowerPoint</vt:lpstr>
      <vt:lpstr>Большое число тематик и научных групп</vt:lpstr>
      <vt:lpstr>Топики в SciVal и InCites</vt:lpstr>
      <vt:lpstr>Дойти до уровня научных групп</vt:lpstr>
      <vt:lpstr>Выявление научных связей с использованием построения карт науки (VosViewer) </vt:lpstr>
      <vt:lpstr>Поисковый и аналитический инструмент - Dimensions</vt:lpstr>
      <vt:lpstr>Dimensions – полная версия</vt:lpstr>
      <vt:lpstr>Поиск и анализ публикаций в Dimensions</vt:lpstr>
      <vt:lpstr>Описание и метрики публикации в Dimensions</vt:lpstr>
      <vt:lpstr>Профиль автора в Dimensions</vt:lpstr>
      <vt:lpstr>Гранты автора в Dimensions</vt:lpstr>
      <vt:lpstr>Аналитика по грантам – Dimensions</vt:lpstr>
      <vt:lpstr>Что необходимо для получения корректных данных из указателей цитирования?</vt:lpstr>
      <vt:lpstr>Что можно делать на уровне отдельно взятого университета?</vt:lpstr>
      <vt:lpstr>Что можно делать на уровне отдельно взятого университета или НИИ?</vt:lpstr>
      <vt:lpstr>Презентация PowerPoint</vt:lpstr>
      <vt:lpstr>Что можно делать на уровне отдельно взятого университета?</vt:lpstr>
      <vt:lpstr>Что и как стимулировать?</vt:lpstr>
      <vt:lpstr>Общее для вузовских вариантов стимулирования публикаций в РФ</vt:lpstr>
      <vt:lpstr>Изменение количества статей в Scopus после введения стимулирования публикаций</vt:lpstr>
      <vt:lpstr>Изменение количества статей в WoS CC после введения стимулирования публикаций</vt:lpstr>
      <vt:lpstr>Рекомендуемые подходы к стимулированию публикаций</vt:lpstr>
      <vt:lpstr>The San Francisco Declaration on Research Assessment</vt:lpstr>
      <vt:lpstr>Лейденский манифест для наукометрии</vt:lpstr>
      <vt:lpstr>Презентация PowerPoint</vt:lpstr>
      <vt:lpstr>Дополнительные меры по повышению цитируемости публикаций</vt:lpstr>
      <vt:lpstr>И главное…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xp</dc:creator>
  <cp:lastModifiedBy>Москалева Ольга Васильевна</cp:lastModifiedBy>
  <cp:revision>285</cp:revision>
  <dcterms:created xsi:type="dcterms:W3CDTF">2014-02-04T09:18:50Z</dcterms:created>
  <dcterms:modified xsi:type="dcterms:W3CDTF">2023-04-26T11:55:50Z</dcterms:modified>
</cp:coreProperties>
</file>